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5" r:id="rId9"/>
    <p:sldId id="266" r:id="rId10"/>
    <p:sldId id="267" r:id="rId11"/>
    <p:sldId id="268" r:id="rId12"/>
    <p:sldId id="270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96" y="-18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r">
              <a:defRPr sz="1200"/>
            </a:lvl1pPr>
          </a:lstStyle>
          <a:p>
            <a:fld id="{517DDE92-D9C2-4D71-9457-A10A701BCD9A}" type="datetimeFigureOut">
              <a:rPr lang="en-US" smtClean="0"/>
              <a:t>1/28/2010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r">
              <a:defRPr sz="1200"/>
            </a:lvl1pPr>
          </a:lstStyle>
          <a:p>
            <a:fld id="{811016F3-9DB1-4E5A-8A09-0B15D8D413F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r">
              <a:defRPr sz="1200"/>
            </a:lvl1pPr>
          </a:lstStyle>
          <a:p>
            <a:fld id="{6AF6110F-1967-480A-BD7B-592B6FC7B675}" type="datetimeFigureOut">
              <a:rPr lang="en-US" smtClean="0"/>
              <a:t>1/28/2010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3" rIns="93165" bIns="4658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5" tIns="46583" rIns="93165" bIns="4658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r">
              <a:defRPr sz="1200"/>
            </a:lvl1pPr>
          </a:lstStyle>
          <a:p>
            <a:fld id="{5686DA2F-8519-4BD4-8F96-08A341E9304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86DA2F-8519-4BD4-8F96-08A341E93045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FF234-72EF-450E-AC57-BBAEFFAA4D60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FF234-72EF-450E-AC57-BBAEFFAA4D60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86DA2F-8519-4BD4-8F96-08A341E93045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86DA2F-8519-4BD4-8F96-08A341E93045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86DA2F-8519-4BD4-8F96-08A341E93045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86DA2F-8519-4BD4-8F96-08A341E93045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86DA2F-8519-4BD4-8F96-08A341E93045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86DA2F-8519-4BD4-8F96-08A341E93045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86DA2F-8519-4BD4-8F96-08A341E93045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86DA2F-8519-4BD4-8F96-08A341E93045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FF234-72EF-450E-AC57-BBAEFFAA4D60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>
            <a:normAutofit/>
          </a:bodyPr>
          <a:lstStyle>
            <a:lvl1pPr marL="0" indent="0" algn="ctr">
              <a:buNone/>
              <a:defRPr sz="3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15C06-B3BC-4C1B-912E-FDDBE2214526}" type="datetimeFigureOut">
              <a:rPr lang="en-US" smtClean="0"/>
              <a:t>1/28/2010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098B22B-CC71-455C-9045-D06D98803C5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15C06-B3BC-4C1B-912E-FDDBE2214526}" type="datetimeFigureOut">
              <a:rPr lang="en-US" smtClean="0"/>
              <a:t>1/28/2010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8B22B-CC71-455C-9045-D06D98803C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15C06-B3BC-4C1B-912E-FDDBE2214526}" type="datetimeFigureOut">
              <a:rPr lang="en-US" smtClean="0"/>
              <a:t>1/28/2010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8B22B-CC71-455C-9045-D06D98803C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15C06-B3BC-4C1B-912E-FDDBE2214526}" type="datetimeFigureOut">
              <a:rPr lang="en-US" smtClean="0"/>
              <a:t>1/28/2010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8B22B-CC71-455C-9045-D06D98803C5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8153400" cy="4572000"/>
          </a:xfrm>
        </p:spPr>
        <p:txBody>
          <a:bodyPr vert="horz"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15C06-B3BC-4C1B-912E-FDDBE2214526}" type="datetimeFigureOut">
              <a:rPr lang="en-US" smtClean="0"/>
              <a:t>1/28/2010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098B22B-CC71-455C-9045-D06D98803C5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15C06-B3BC-4C1B-912E-FDDBE2214526}" type="datetimeFigureOut">
              <a:rPr lang="en-US" smtClean="0"/>
              <a:t>1/28/2010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8B22B-CC71-455C-9045-D06D98803C5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15C06-B3BC-4C1B-912E-FDDBE2214526}" type="datetimeFigureOut">
              <a:rPr lang="en-US" smtClean="0"/>
              <a:t>1/28/2010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8B22B-CC71-455C-9045-D06D98803C5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15C06-B3BC-4C1B-912E-FDDBE2214526}" type="datetimeFigureOut">
              <a:rPr lang="en-US" smtClean="0"/>
              <a:t>1/28/2010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8B22B-CC71-455C-9045-D06D98803C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15C06-B3BC-4C1B-912E-FDDBE2214526}" type="datetimeFigureOut">
              <a:rPr lang="en-US" smtClean="0"/>
              <a:t>1/28/2010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8B22B-CC71-455C-9045-D06D98803C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15C06-B3BC-4C1B-912E-FDDBE2214526}" type="datetimeFigureOut">
              <a:rPr lang="en-US" smtClean="0"/>
              <a:t>1/28/2010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8B22B-CC71-455C-9045-D06D98803C5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15C06-B3BC-4C1B-912E-FDDBE2214526}" type="datetimeFigureOut">
              <a:rPr lang="en-US" smtClean="0"/>
              <a:t>1/28/2010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098B22B-CC71-455C-9045-D06D98803C5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533400" y="1447800"/>
            <a:ext cx="8153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0915C06-B3BC-4C1B-912E-FDDBE2214526}" type="datetimeFigureOut">
              <a:rPr lang="en-US" smtClean="0"/>
              <a:t>1/28/2010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098B22B-CC71-455C-9045-D06D98803C58}" type="slidenum">
              <a:rPr lang="en-US" smtClean="0"/>
              <a:t>‹#›</a:t>
            </a:fld>
            <a:endParaRPr lang="en-US"/>
          </a:p>
        </p:txBody>
      </p:sp>
      <p:pic>
        <p:nvPicPr>
          <p:cNvPr id="2050" name="Picture 2" descr="Logo - option 1"/>
          <p:cNvPicPr>
            <a:picLocks noChangeAspect="1" noChangeArrowheads="1"/>
          </p:cNvPicPr>
          <p:nvPr userDrawn="1"/>
        </p:nvPicPr>
        <p:blipFill>
          <a:blip r:embed="rId13" cstate="print"/>
          <a:srcRect t="9103" b="10925"/>
          <a:stretch>
            <a:fillRect/>
          </a:stretch>
        </p:blipFill>
        <p:spPr bwMode="auto">
          <a:xfrm>
            <a:off x="7543800" y="6019800"/>
            <a:ext cx="1363662" cy="627063"/>
          </a:xfrm>
          <a:prstGeom prst="rect">
            <a:avLst/>
          </a:prstGeom>
          <a:noFill/>
        </p:spPr>
      </p:pic>
      <p:cxnSp>
        <p:nvCxnSpPr>
          <p:cNvPr id="11" name="Straight Connector 10"/>
          <p:cNvCxnSpPr/>
          <p:nvPr userDrawn="1"/>
        </p:nvCxnSpPr>
        <p:spPr>
          <a:xfrm>
            <a:off x="381000" y="1322440"/>
            <a:ext cx="8458200" cy="0"/>
          </a:xfrm>
          <a:prstGeom prst="line">
            <a:avLst/>
          </a:prstGeom>
          <a:ln w="25400" cap="rnd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aimh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January 28, 2010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Children and Adolescents</a:t>
            </a:r>
            <a:br>
              <a:rPr lang="en-US" dirty="0" smtClean="0"/>
            </a:br>
            <a:r>
              <a:rPr lang="en-US" dirty="0" smtClean="0"/>
              <a:t>Meeting 2 Data Review</a:t>
            </a: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4152900"/>
            <a:ext cx="2324100" cy="13335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495300" y="2149475"/>
            <a:ext cx="8218488" cy="3465513"/>
          </a:xfrm>
          <a:prstGeom prst="rect">
            <a:avLst/>
          </a:prstGeom>
          <a:solidFill>
            <a:srgbClr val="FBECD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3200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495300" y="2149475"/>
            <a:ext cx="8218488" cy="3465513"/>
          </a:xfrm>
          <a:prstGeom prst="rect">
            <a:avLst/>
          </a:prstGeom>
          <a:noFill/>
          <a:ln w="25400">
            <a:solidFill>
              <a:srgbClr val="322B8D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600075" y="5311775"/>
            <a:ext cx="420688" cy="303213"/>
          </a:xfrm>
          <a:prstGeom prst="rect">
            <a:avLst/>
          </a:prstGeom>
          <a:solidFill>
            <a:srgbClr val="7972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1863725" y="5353050"/>
            <a:ext cx="422275" cy="261938"/>
          </a:xfrm>
          <a:prstGeom prst="rect">
            <a:avLst/>
          </a:prstGeom>
          <a:solidFill>
            <a:srgbClr val="7972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2497138" y="5267325"/>
            <a:ext cx="420687" cy="347663"/>
          </a:xfrm>
          <a:prstGeom prst="rect">
            <a:avLst/>
          </a:prstGeom>
          <a:solidFill>
            <a:srgbClr val="7972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3760788" y="5353050"/>
            <a:ext cx="422275" cy="261938"/>
          </a:xfrm>
          <a:prstGeom prst="rect">
            <a:avLst/>
          </a:prstGeom>
          <a:solidFill>
            <a:srgbClr val="7972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4392613" y="5230813"/>
            <a:ext cx="420687" cy="384175"/>
          </a:xfrm>
          <a:prstGeom prst="rect">
            <a:avLst/>
          </a:prstGeom>
          <a:solidFill>
            <a:srgbClr val="7972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5024438" y="5372100"/>
            <a:ext cx="420687" cy="242888"/>
          </a:xfrm>
          <a:prstGeom prst="rect">
            <a:avLst/>
          </a:prstGeom>
          <a:solidFill>
            <a:srgbClr val="7972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5656263" y="5311775"/>
            <a:ext cx="422275" cy="303213"/>
          </a:xfrm>
          <a:prstGeom prst="rect">
            <a:avLst/>
          </a:prstGeom>
          <a:solidFill>
            <a:srgbClr val="7972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6921500" y="5410200"/>
            <a:ext cx="420688" cy="204788"/>
          </a:xfrm>
          <a:prstGeom prst="rect">
            <a:avLst/>
          </a:prstGeom>
          <a:solidFill>
            <a:srgbClr val="7972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7553325" y="5160963"/>
            <a:ext cx="422275" cy="454025"/>
          </a:xfrm>
          <a:prstGeom prst="rect">
            <a:avLst/>
          </a:prstGeom>
          <a:solidFill>
            <a:srgbClr val="7972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8185150" y="5330825"/>
            <a:ext cx="422275" cy="284163"/>
          </a:xfrm>
          <a:prstGeom prst="rect">
            <a:avLst/>
          </a:prstGeom>
          <a:solidFill>
            <a:srgbClr val="7972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V="1">
            <a:off x="809625" y="5243513"/>
            <a:ext cx="0" cy="68262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9" name="Line 19"/>
          <p:cNvSpPr>
            <a:spLocks noChangeShapeType="1"/>
          </p:cNvSpPr>
          <p:nvPr/>
        </p:nvSpPr>
        <p:spPr bwMode="auto">
          <a:xfrm>
            <a:off x="777875" y="5243513"/>
            <a:ext cx="66675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 flipV="1">
            <a:off x="2074863" y="5254625"/>
            <a:ext cx="0" cy="98425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>
            <a:off x="2041525" y="5254625"/>
            <a:ext cx="68263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 flipV="1">
            <a:off x="2706688" y="5186363"/>
            <a:ext cx="0" cy="80962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3" name="Line 23"/>
          <p:cNvSpPr>
            <a:spLocks noChangeShapeType="1"/>
          </p:cNvSpPr>
          <p:nvPr/>
        </p:nvSpPr>
        <p:spPr bwMode="auto">
          <a:xfrm>
            <a:off x="2674938" y="5186363"/>
            <a:ext cx="66675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4" name="Line 24"/>
          <p:cNvSpPr>
            <a:spLocks noChangeShapeType="1"/>
          </p:cNvSpPr>
          <p:nvPr/>
        </p:nvSpPr>
        <p:spPr bwMode="auto">
          <a:xfrm flipV="1">
            <a:off x="3971925" y="5267325"/>
            <a:ext cx="0" cy="85725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5" name="Line 25"/>
          <p:cNvSpPr>
            <a:spLocks noChangeShapeType="1"/>
          </p:cNvSpPr>
          <p:nvPr/>
        </p:nvSpPr>
        <p:spPr bwMode="auto">
          <a:xfrm>
            <a:off x="3938588" y="5267325"/>
            <a:ext cx="68262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6" name="Line 26"/>
          <p:cNvSpPr>
            <a:spLocks noChangeShapeType="1"/>
          </p:cNvSpPr>
          <p:nvPr/>
        </p:nvSpPr>
        <p:spPr bwMode="auto">
          <a:xfrm flipV="1">
            <a:off x="4602163" y="5081588"/>
            <a:ext cx="0" cy="149225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7" name="Line 27"/>
          <p:cNvSpPr>
            <a:spLocks noChangeShapeType="1"/>
          </p:cNvSpPr>
          <p:nvPr/>
        </p:nvSpPr>
        <p:spPr bwMode="auto">
          <a:xfrm>
            <a:off x="4570413" y="5081588"/>
            <a:ext cx="66675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8" name="Line 28"/>
          <p:cNvSpPr>
            <a:spLocks noChangeShapeType="1"/>
          </p:cNvSpPr>
          <p:nvPr/>
        </p:nvSpPr>
        <p:spPr bwMode="auto">
          <a:xfrm flipV="1">
            <a:off x="5235575" y="5257800"/>
            <a:ext cx="0" cy="11430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9" name="Line 29"/>
          <p:cNvSpPr>
            <a:spLocks noChangeShapeType="1"/>
          </p:cNvSpPr>
          <p:nvPr/>
        </p:nvSpPr>
        <p:spPr bwMode="auto">
          <a:xfrm>
            <a:off x="5202238" y="5257800"/>
            <a:ext cx="66675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0" name="Line 30"/>
          <p:cNvSpPr>
            <a:spLocks noChangeShapeType="1"/>
          </p:cNvSpPr>
          <p:nvPr/>
        </p:nvSpPr>
        <p:spPr bwMode="auto">
          <a:xfrm flipV="1">
            <a:off x="5867400" y="5192713"/>
            <a:ext cx="0" cy="119062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1" name="Line 31"/>
          <p:cNvSpPr>
            <a:spLocks noChangeShapeType="1"/>
          </p:cNvSpPr>
          <p:nvPr/>
        </p:nvSpPr>
        <p:spPr bwMode="auto">
          <a:xfrm>
            <a:off x="5834063" y="5192713"/>
            <a:ext cx="68262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2" name="Line 32"/>
          <p:cNvSpPr>
            <a:spLocks noChangeShapeType="1"/>
          </p:cNvSpPr>
          <p:nvPr/>
        </p:nvSpPr>
        <p:spPr bwMode="auto">
          <a:xfrm flipV="1">
            <a:off x="7132638" y="5208588"/>
            <a:ext cx="0" cy="201612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3" name="Line 33"/>
          <p:cNvSpPr>
            <a:spLocks noChangeShapeType="1"/>
          </p:cNvSpPr>
          <p:nvPr/>
        </p:nvSpPr>
        <p:spPr bwMode="auto">
          <a:xfrm>
            <a:off x="7099300" y="5208588"/>
            <a:ext cx="66675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4" name="Line 34"/>
          <p:cNvSpPr>
            <a:spLocks noChangeShapeType="1"/>
          </p:cNvSpPr>
          <p:nvPr/>
        </p:nvSpPr>
        <p:spPr bwMode="auto">
          <a:xfrm flipV="1">
            <a:off x="7764463" y="5006975"/>
            <a:ext cx="0" cy="153988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5" name="Line 35"/>
          <p:cNvSpPr>
            <a:spLocks noChangeShapeType="1"/>
          </p:cNvSpPr>
          <p:nvPr/>
        </p:nvSpPr>
        <p:spPr bwMode="auto">
          <a:xfrm>
            <a:off x="7731125" y="5006975"/>
            <a:ext cx="66675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6" name="Line 36"/>
          <p:cNvSpPr>
            <a:spLocks noChangeShapeType="1"/>
          </p:cNvSpPr>
          <p:nvPr/>
        </p:nvSpPr>
        <p:spPr bwMode="auto">
          <a:xfrm flipV="1">
            <a:off x="8396288" y="5243513"/>
            <a:ext cx="0" cy="87312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7" name="Line 37"/>
          <p:cNvSpPr>
            <a:spLocks noChangeShapeType="1"/>
          </p:cNvSpPr>
          <p:nvPr/>
        </p:nvSpPr>
        <p:spPr bwMode="auto">
          <a:xfrm>
            <a:off x="8362950" y="5243513"/>
            <a:ext cx="68263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8" name="Line 38"/>
          <p:cNvSpPr>
            <a:spLocks noChangeShapeType="1"/>
          </p:cNvSpPr>
          <p:nvPr/>
        </p:nvSpPr>
        <p:spPr bwMode="auto">
          <a:xfrm>
            <a:off x="809625" y="5311775"/>
            <a:ext cx="0" cy="60325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9" name="Line 39"/>
          <p:cNvSpPr>
            <a:spLocks noChangeShapeType="1"/>
          </p:cNvSpPr>
          <p:nvPr/>
        </p:nvSpPr>
        <p:spPr bwMode="auto">
          <a:xfrm>
            <a:off x="777875" y="5372100"/>
            <a:ext cx="66675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0" name="Line 40"/>
          <p:cNvSpPr>
            <a:spLocks noChangeShapeType="1"/>
          </p:cNvSpPr>
          <p:nvPr/>
        </p:nvSpPr>
        <p:spPr bwMode="auto">
          <a:xfrm>
            <a:off x="2074863" y="5353050"/>
            <a:ext cx="0" cy="73025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1" name="Line 41"/>
          <p:cNvSpPr>
            <a:spLocks noChangeShapeType="1"/>
          </p:cNvSpPr>
          <p:nvPr/>
        </p:nvSpPr>
        <p:spPr bwMode="auto">
          <a:xfrm>
            <a:off x="2041525" y="5426075"/>
            <a:ext cx="68263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2" name="Line 42"/>
          <p:cNvSpPr>
            <a:spLocks noChangeShapeType="1"/>
          </p:cNvSpPr>
          <p:nvPr/>
        </p:nvSpPr>
        <p:spPr bwMode="auto">
          <a:xfrm>
            <a:off x="2706688" y="5267325"/>
            <a:ext cx="0" cy="73025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3" name="Line 43"/>
          <p:cNvSpPr>
            <a:spLocks noChangeShapeType="1"/>
          </p:cNvSpPr>
          <p:nvPr/>
        </p:nvSpPr>
        <p:spPr bwMode="auto">
          <a:xfrm>
            <a:off x="2674938" y="5340350"/>
            <a:ext cx="66675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4" name="Line 44"/>
          <p:cNvSpPr>
            <a:spLocks noChangeShapeType="1"/>
          </p:cNvSpPr>
          <p:nvPr/>
        </p:nvSpPr>
        <p:spPr bwMode="auto">
          <a:xfrm>
            <a:off x="3971925" y="5353050"/>
            <a:ext cx="0" cy="66675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5" name="Line 45"/>
          <p:cNvSpPr>
            <a:spLocks noChangeShapeType="1"/>
          </p:cNvSpPr>
          <p:nvPr/>
        </p:nvSpPr>
        <p:spPr bwMode="auto">
          <a:xfrm>
            <a:off x="3938588" y="5419725"/>
            <a:ext cx="68262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6" name="Line 46"/>
          <p:cNvSpPr>
            <a:spLocks noChangeShapeType="1"/>
          </p:cNvSpPr>
          <p:nvPr/>
        </p:nvSpPr>
        <p:spPr bwMode="auto">
          <a:xfrm>
            <a:off x="4602163" y="5230813"/>
            <a:ext cx="0" cy="106362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7" name="Line 47"/>
          <p:cNvSpPr>
            <a:spLocks noChangeShapeType="1"/>
          </p:cNvSpPr>
          <p:nvPr/>
        </p:nvSpPr>
        <p:spPr bwMode="auto">
          <a:xfrm>
            <a:off x="4570413" y="5337175"/>
            <a:ext cx="66675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8" name="Line 48"/>
          <p:cNvSpPr>
            <a:spLocks noChangeShapeType="1"/>
          </p:cNvSpPr>
          <p:nvPr/>
        </p:nvSpPr>
        <p:spPr bwMode="auto">
          <a:xfrm>
            <a:off x="5235575" y="5372100"/>
            <a:ext cx="0" cy="77788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9" name="Line 49"/>
          <p:cNvSpPr>
            <a:spLocks noChangeShapeType="1"/>
          </p:cNvSpPr>
          <p:nvPr/>
        </p:nvSpPr>
        <p:spPr bwMode="auto">
          <a:xfrm>
            <a:off x="5202238" y="5449888"/>
            <a:ext cx="66675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0" name="Line 50"/>
          <p:cNvSpPr>
            <a:spLocks noChangeShapeType="1"/>
          </p:cNvSpPr>
          <p:nvPr/>
        </p:nvSpPr>
        <p:spPr bwMode="auto">
          <a:xfrm>
            <a:off x="5867400" y="5311775"/>
            <a:ext cx="0" cy="92075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1" name="Line 51"/>
          <p:cNvSpPr>
            <a:spLocks noChangeShapeType="1"/>
          </p:cNvSpPr>
          <p:nvPr/>
        </p:nvSpPr>
        <p:spPr bwMode="auto">
          <a:xfrm>
            <a:off x="5834063" y="5403850"/>
            <a:ext cx="68262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2" name="Line 52"/>
          <p:cNvSpPr>
            <a:spLocks noChangeShapeType="1"/>
          </p:cNvSpPr>
          <p:nvPr/>
        </p:nvSpPr>
        <p:spPr bwMode="auto">
          <a:xfrm>
            <a:off x="7132638" y="5410200"/>
            <a:ext cx="0" cy="103188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3" name="Line 53"/>
          <p:cNvSpPr>
            <a:spLocks noChangeShapeType="1"/>
          </p:cNvSpPr>
          <p:nvPr/>
        </p:nvSpPr>
        <p:spPr bwMode="auto">
          <a:xfrm>
            <a:off x="7099300" y="5513388"/>
            <a:ext cx="66675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4" name="Line 54"/>
          <p:cNvSpPr>
            <a:spLocks noChangeShapeType="1"/>
          </p:cNvSpPr>
          <p:nvPr/>
        </p:nvSpPr>
        <p:spPr bwMode="auto">
          <a:xfrm>
            <a:off x="7764463" y="5160963"/>
            <a:ext cx="0" cy="122237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5" name="Line 55"/>
          <p:cNvSpPr>
            <a:spLocks noChangeShapeType="1"/>
          </p:cNvSpPr>
          <p:nvPr/>
        </p:nvSpPr>
        <p:spPr bwMode="auto">
          <a:xfrm>
            <a:off x="7731125" y="5283200"/>
            <a:ext cx="66675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6" name="Line 56"/>
          <p:cNvSpPr>
            <a:spLocks noChangeShapeType="1"/>
          </p:cNvSpPr>
          <p:nvPr/>
        </p:nvSpPr>
        <p:spPr bwMode="auto">
          <a:xfrm>
            <a:off x="8396288" y="5330825"/>
            <a:ext cx="0" cy="6985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7" name="Line 57"/>
          <p:cNvSpPr>
            <a:spLocks noChangeShapeType="1"/>
          </p:cNvSpPr>
          <p:nvPr/>
        </p:nvSpPr>
        <p:spPr bwMode="auto">
          <a:xfrm>
            <a:off x="8362950" y="5400675"/>
            <a:ext cx="68263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8" name="Line 58"/>
          <p:cNvSpPr>
            <a:spLocks noChangeShapeType="1"/>
          </p:cNvSpPr>
          <p:nvPr/>
        </p:nvSpPr>
        <p:spPr bwMode="auto">
          <a:xfrm>
            <a:off x="495300" y="2149475"/>
            <a:ext cx="0" cy="3465513"/>
          </a:xfrm>
          <a:prstGeom prst="line">
            <a:avLst/>
          </a:prstGeom>
          <a:noFill/>
          <a:ln w="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9" name="Line 59"/>
          <p:cNvSpPr>
            <a:spLocks noChangeShapeType="1"/>
          </p:cNvSpPr>
          <p:nvPr/>
        </p:nvSpPr>
        <p:spPr bwMode="auto">
          <a:xfrm>
            <a:off x="495300" y="5614988"/>
            <a:ext cx="8218488" cy="0"/>
          </a:xfrm>
          <a:prstGeom prst="line">
            <a:avLst/>
          </a:prstGeom>
          <a:noFill/>
          <a:ln w="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0" name="Rectangle 60"/>
          <p:cNvSpPr>
            <a:spLocks noChangeArrowheads="1"/>
          </p:cNvSpPr>
          <p:nvPr/>
        </p:nvSpPr>
        <p:spPr bwMode="auto">
          <a:xfrm>
            <a:off x="8323263" y="5056188"/>
            <a:ext cx="1811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9.0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0541" name="Rectangle 61"/>
          <p:cNvSpPr>
            <a:spLocks noChangeArrowheads="1"/>
          </p:cNvSpPr>
          <p:nvPr/>
        </p:nvSpPr>
        <p:spPr bwMode="auto">
          <a:xfrm>
            <a:off x="7661275" y="4821238"/>
            <a:ext cx="25167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14.4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0542" name="Rectangle 62"/>
          <p:cNvSpPr>
            <a:spLocks noChangeArrowheads="1"/>
          </p:cNvSpPr>
          <p:nvPr/>
        </p:nvSpPr>
        <p:spPr bwMode="auto">
          <a:xfrm>
            <a:off x="7058025" y="5018088"/>
            <a:ext cx="1811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6.5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0543" name="Rectangle 63"/>
          <p:cNvSpPr>
            <a:spLocks noChangeArrowheads="1"/>
          </p:cNvSpPr>
          <p:nvPr/>
        </p:nvSpPr>
        <p:spPr bwMode="auto">
          <a:xfrm>
            <a:off x="5794375" y="5006975"/>
            <a:ext cx="1811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9.6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0544" name="Rectangle 64"/>
          <p:cNvSpPr>
            <a:spLocks noChangeArrowheads="1"/>
          </p:cNvSpPr>
          <p:nvPr/>
        </p:nvSpPr>
        <p:spPr bwMode="auto">
          <a:xfrm>
            <a:off x="5160963" y="5067300"/>
            <a:ext cx="1811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7.7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0545" name="Rectangle 65"/>
          <p:cNvSpPr>
            <a:spLocks noChangeArrowheads="1"/>
          </p:cNvSpPr>
          <p:nvPr/>
        </p:nvSpPr>
        <p:spPr bwMode="auto">
          <a:xfrm>
            <a:off x="4498975" y="4889500"/>
            <a:ext cx="25167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12.2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0546" name="Rectangle 66"/>
          <p:cNvSpPr>
            <a:spLocks noChangeArrowheads="1"/>
          </p:cNvSpPr>
          <p:nvPr/>
        </p:nvSpPr>
        <p:spPr bwMode="auto">
          <a:xfrm>
            <a:off x="3898900" y="5080000"/>
            <a:ext cx="1811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8.3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0547" name="Rectangle 67"/>
          <p:cNvSpPr>
            <a:spLocks noChangeArrowheads="1"/>
          </p:cNvSpPr>
          <p:nvPr/>
        </p:nvSpPr>
        <p:spPr bwMode="auto">
          <a:xfrm>
            <a:off x="2603500" y="4994275"/>
            <a:ext cx="25167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11.0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0548" name="Rectangle 68"/>
          <p:cNvSpPr>
            <a:spLocks noChangeArrowheads="1"/>
          </p:cNvSpPr>
          <p:nvPr/>
        </p:nvSpPr>
        <p:spPr bwMode="auto">
          <a:xfrm>
            <a:off x="2001838" y="5068888"/>
            <a:ext cx="1811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8.3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0549" name="Rectangle 69"/>
          <p:cNvSpPr>
            <a:spLocks noChangeArrowheads="1"/>
          </p:cNvSpPr>
          <p:nvPr/>
        </p:nvSpPr>
        <p:spPr bwMode="auto">
          <a:xfrm>
            <a:off x="736600" y="5057775"/>
            <a:ext cx="1811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9.6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0550" name="Rectangle 70"/>
          <p:cNvSpPr>
            <a:spLocks noChangeArrowheads="1"/>
          </p:cNvSpPr>
          <p:nvPr/>
        </p:nvSpPr>
        <p:spPr bwMode="auto">
          <a:xfrm>
            <a:off x="350838" y="5546725"/>
            <a:ext cx="705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0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0551" name="Rectangle 71"/>
          <p:cNvSpPr>
            <a:spLocks noChangeArrowheads="1"/>
          </p:cNvSpPr>
          <p:nvPr/>
        </p:nvSpPr>
        <p:spPr bwMode="auto">
          <a:xfrm>
            <a:off x="292100" y="4918075"/>
            <a:ext cx="14106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20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0552" name="Rectangle 72"/>
          <p:cNvSpPr>
            <a:spLocks noChangeArrowheads="1"/>
          </p:cNvSpPr>
          <p:nvPr/>
        </p:nvSpPr>
        <p:spPr bwMode="auto">
          <a:xfrm>
            <a:off x="292100" y="4286250"/>
            <a:ext cx="14106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40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0553" name="Rectangle 73"/>
          <p:cNvSpPr>
            <a:spLocks noChangeArrowheads="1"/>
          </p:cNvSpPr>
          <p:nvPr/>
        </p:nvSpPr>
        <p:spPr bwMode="auto">
          <a:xfrm>
            <a:off x="292100" y="3657600"/>
            <a:ext cx="14106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60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0554" name="Rectangle 74"/>
          <p:cNvSpPr>
            <a:spLocks noChangeArrowheads="1"/>
          </p:cNvSpPr>
          <p:nvPr/>
        </p:nvSpPr>
        <p:spPr bwMode="auto">
          <a:xfrm>
            <a:off x="292100" y="3027363"/>
            <a:ext cx="14106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80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0555" name="Rectangle 75"/>
          <p:cNvSpPr>
            <a:spLocks noChangeArrowheads="1"/>
          </p:cNvSpPr>
          <p:nvPr/>
        </p:nvSpPr>
        <p:spPr bwMode="auto">
          <a:xfrm>
            <a:off x="233363" y="2397125"/>
            <a:ext cx="21159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 dirty="0">
                <a:solidFill>
                  <a:srgbClr val="322B8D"/>
                </a:solidFill>
              </a:rPr>
              <a:t>100</a:t>
            </a:r>
            <a:endParaRPr lang="en-US" sz="3200" dirty="0">
              <a:solidFill>
                <a:srgbClr val="322B8D"/>
              </a:solidFill>
            </a:endParaRPr>
          </a:p>
        </p:txBody>
      </p:sp>
      <p:sp>
        <p:nvSpPr>
          <p:cNvPr id="20556" name="Rectangle 76"/>
          <p:cNvSpPr>
            <a:spLocks noChangeArrowheads="1"/>
          </p:cNvSpPr>
          <p:nvPr/>
        </p:nvSpPr>
        <p:spPr bwMode="auto">
          <a:xfrm>
            <a:off x="682625" y="5711825"/>
            <a:ext cx="3251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Total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0557" name="Rectangle 77"/>
          <p:cNvSpPr>
            <a:spLocks noChangeArrowheads="1"/>
          </p:cNvSpPr>
          <p:nvPr/>
        </p:nvSpPr>
        <p:spPr bwMode="auto">
          <a:xfrm>
            <a:off x="1955800" y="5711825"/>
            <a:ext cx="3270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Male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0558" name="Rectangle 78"/>
          <p:cNvSpPr>
            <a:spLocks noChangeArrowheads="1"/>
          </p:cNvSpPr>
          <p:nvPr/>
        </p:nvSpPr>
        <p:spPr bwMode="auto">
          <a:xfrm>
            <a:off x="2522538" y="5711825"/>
            <a:ext cx="4568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Female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0559" name="Rectangle 79"/>
          <p:cNvSpPr>
            <a:spLocks noChangeArrowheads="1"/>
          </p:cNvSpPr>
          <p:nvPr/>
        </p:nvSpPr>
        <p:spPr bwMode="auto">
          <a:xfrm>
            <a:off x="3876675" y="5711825"/>
            <a:ext cx="245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 9th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0560" name="Rectangle 80"/>
          <p:cNvSpPr>
            <a:spLocks noChangeArrowheads="1"/>
          </p:cNvSpPr>
          <p:nvPr/>
        </p:nvSpPr>
        <p:spPr bwMode="auto">
          <a:xfrm>
            <a:off x="4494213" y="5711825"/>
            <a:ext cx="280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10th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0561" name="Rectangle 81"/>
          <p:cNvSpPr>
            <a:spLocks noChangeArrowheads="1"/>
          </p:cNvSpPr>
          <p:nvPr/>
        </p:nvSpPr>
        <p:spPr bwMode="auto">
          <a:xfrm>
            <a:off x="5127625" y="5711825"/>
            <a:ext cx="280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11th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0562" name="Rectangle 82"/>
          <p:cNvSpPr>
            <a:spLocks noChangeArrowheads="1"/>
          </p:cNvSpPr>
          <p:nvPr/>
        </p:nvSpPr>
        <p:spPr bwMode="auto">
          <a:xfrm>
            <a:off x="5759450" y="5711825"/>
            <a:ext cx="280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12th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0563" name="Rectangle 83"/>
          <p:cNvSpPr>
            <a:spLocks noChangeArrowheads="1"/>
          </p:cNvSpPr>
          <p:nvPr/>
        </p:nvSpPr>
        <p:spPr bwMode="auto">
          <a:xfrm>
            <a:off x="6969125" y="5711825"/>
            <a:ext cx="4472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Black*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0564" name="Rectangle 84"/>
          <p:cNvSpPr>
            <a:spLocks noChangeArrowheads="1"/>
          </p:cNvSpPr>
          <p:nvPr/>
        </p:nvSpPr>
        <p:spPr bwMode="auto">
          <a:xfrm>
            <a:off x="7527925" y="5711825"/>
            <a:ext cx="6636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Hispanic/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0565" name="Rectangle 85"/>
          <p:cNvSpPr>
            <a:spLocks noChangeArrowheads="1"/>
          </p:cNvSpPr>
          <p:nvPr/>
        </p:nvSpPr>
        <p:spPr bwMode="auto">
          <a:xfrm>
            <a:off x="7605713" y="5851525"/>
            <a:ext cx="41530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 dirty="0">
                <a:solidFill>
                  <a:srgbClr val="322B8D"/>
                </a:solidFill>
              </a:rPr>
              <a:t>Latino</a:t>
            </a:r>
            <a:endParaRPr lang="en-US" dirty="0">
              <a:solidFill>
                <a:srgbClr val="322B8D"/>
              </a:solidFill>
            </a:endParaRPr>
          </a:p>
        </p:txBody>
      </p:sp>
      <p:sp>
        <p:nvSpPr>
          <p:cNvPr id="20566" name="Rectangle 86"/>
          <p:cNvSpPr>
            <a:spLocks noChangeArrowheads="1"/>
          </p:cNvSpPr>
          <p:nvPr/>
        </p:nvSpPr>
        <p:spPr bwMode="auto">
          <a:xfrm>
            <a:off x="8231188" y="5711825"/>
            <a:ext cx="4776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White*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0567" name="Text Box 87"/>
          <p:cNvSpPr txBox="1">
            <a:spLocks noChangeArrowheads="1"/>
          </p:cNvSpPr>
          <p:nvPr/>
        </p:nvSpPr>
        <p:spPr bwMode="auto">
          <a:xfrm>
            <a:off x="0" y="152400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 smtClean="0">
                <a:solidFill>
                  <a:srgbClr val="322B8D"/>
                </a:solidFill>
              </a:rPr>
              <a:t>Kansas High School Survey (2007 YRBS)</a:t>
            </a:r>
            <a:endParaRPr lang="en-US" sz="2400" b="1" dirty="0">
              <a:solidFill>
                <a:srgbClr val="322B8D"/>
              </a:solidFill>
            </a:endParaRPr>
          </a:p>
        </p:txBody>
      </p:sp>
      <p:sp>
        <p:nvSpPr>
          <p:cNvPr id="20568" name="Text Box 88"/>
          <p:cNvSpPr txBox="1">
            <a:spLocks noChangeArrowheads="1"/>
          </p:cNvSpPr>
          <p:nvPr/>
        </p:nvSpPr>
        <p:spPr bwMode="auto">
          <a:xfrm>
            <a:off x="457200" y="609600"/>
            <a:ext cx="8128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 b="1" dirty="0">
                <a:solidFill>
                  <a:srgbClr val="322B8D"/>
                </a:solidFill>
              </a:rPr>
              <a:t>Percentage of students who made a plan about how they would attempt suicide during the past 12 months</a:t>
            </a:r>
          </a:p>
        </p:txBody>
      </p:sp>
      <p:sp>
        <p:nvSpPr>
          <p:cNvPr id="20569" name="Text Box 89"/>
          <p:cNvSpPr txBox="1">
            <a:spLocks noChangeArrowheads="1"/>
          </p:cNvSpPr>
          <p:nvPr/>
        </p:nvSpPr>
        <p:spPr bwMode="auto">
          <a:xfrm>
            <a:off x="381000" y="6286500"/>
            <a:ext cx="635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>
                <a:solidFill>
                  <a:srgbClr val="322B8D"/>
                </a:solidFill>
              </a:rPr>
              <a:t>QN25 - Weighted Data</a:t>
            </a:r>
          </a:p>
        </p:txBody>
      </p:sp>
      <p:sp>
        <p:nvSpPr>
          <p:cNvPr id="20570" name="Text Box 90"/>
          <p:cNvSpPr txBox="1">
            <a:spLocks noChangeArrowheads="1"/>
          </p:cNvSpPr>
          <p:nvPr/>
        </p:nvSpPr>
        <p:spPr bwMode="auto">
          <a:xfrm>
            <a:off x="381000" y="6413500"/>
            <a:ext cx="635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>
                <a:solidFill>
                  <a:srgbClr val="322B8D"/>
                </a:solidFill>
              </a:rPr>
              <a:t>*Non-Hispanic.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495300" y="2149475"/>
            <a:ext cx="8218488" cy="3465513"/>
          </a:xfrm>
          <a:prstGeom prst="rect">
            <a:avLst/>
          </a:prstGeom>
          <a:solidFill>
            <a:srgbClr val="FBECD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3600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495300" y="2149475"/>
            <a:ext cx="8218488" cy="3465513"/>
          </a:xfrm>
          <a:prstGeom prst="rect">
            <a:avLst/>
          </a:prstGeom>
          <a:noFill/>
          <a:ln w="25400">
            <a:solidFill>
              <a:srgbClr val="322B8D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600075" y="5403850"/>
            <a:ext cx="420688" cy="211138"/>
          </a:xfrm>
          <a:prstGeom prst="rect">
            <a:avLst/>
          </a:prstGeom>
          <a:solidFill>
            <a:srgbClr val="7972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1863725" y="5416550"/>
            <a:ext cx="422275" cy="198438"/>
          </a:xfrm>
          <a:prstGeom prst="rect">
            <a:avLst/>
          </a:prstGeom>
          <a:solidFill>
            <a:srgbClr val="7972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2497138" y="5391150"/>
            <a:ext cx="420687" cy="223838"/>
          </a:xfrm>
          <a:prstGeom prst="rect">
            <a:avLst/>
          </a:prstGeom>
          <a:solidFill>
            <a:srgbClr val="7972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3760788" y="5440363"/>
            <a:ext cx="422275" cy="174625"/>
          </a:xfrm>
          <a:prstGeom prst="rect">
            <a:avLst/>
          </a:prstGeom>
          <a:solidFill>
            <a:srgbClr val="7972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4392613" y="5378450"/>
            <a:ext cx="420687" cy="236538"/>
          </a:xfrm>
          <a:prstGeom prst="rect">
            <a:avLst/>
          </a:prstGeom>
          <a:solidFill>
            <a:srgbClr val="7972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5024438" y="5387975"/>
            <a:ext cx="420687" cy="227013"/>
          </a:xfrm>
          <a:prstGeom prst="rect">
            <a:avLst/>
          </a:prstGeom>
          <a:solidFill>
            <a:srgbClr val="7972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5656263" y="5419725"/>
            <a:ext cx="422275" cy="195263"/>
          </a:xfrm>
          <a:prstGeom prst="rect">
            <a:avLst/>
          </a:prstGeom>
          <a:solidFill>
            <a:srgbClr val="7972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6921500" y="5468938"/>
            <a:ext cx="420688" cy="146050"/>
          </a:xfrm>
          <a:prstGeom prst="rect">
            <a:avLst/>
          </a:prstGeom>
          <a:solidFill>
            <a:srgbClr val="7972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7553325" y="5183188"/>
            <a:ext cx="422275" cy="431800"/>
          </a:xfrm>
          <a:prstGeom prst="rect">
            <a:avLst/>
          </a:prstGeom>
          <a:solidFill>
            <a:srgbClr val="7972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8185150" y="5416550"/>
            <a:ext cx="422275" cy="198438"/>
          </a:xfrm>
          <a:prstGeom prst="rect">
            <a:avLst/>
          </a:prstGeom>
          <a:solidFill>
            <a:srgbClr val="7972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 flipV="1">
            <a:off x="809625" y="5356225"/>
            <a:ext cx="0" cy="47625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777875" y="5356225"/>
            <a:ext cx="66675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 flipV="1">
            <a:off x="2074863" y="5362575"/>
            <a:ext cx="0" cy="53975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>
            <a:off x="2041525" y="5362575"/>
            <a:ext cx="68263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6" name="Line 22"/>
          <p:cNvSpPr>
            <a:spLocks noChangeShapeType="1"/>
          </p:cNvSpPr>
          <p:nvPr/>
        </p:nvSpPr>
        <p:spPr bwMode="auto">
          <a:xfrm flipV="1">
            <a:off x="2706688" y="5324475"/>
            <a:ext cx="0" cy="66675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>
            <a:off x="2674938" y="5324475"/>
            <a:ext cx="66675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8" name="Line 24"/>
          <p:cNvSpPr>
            <a:spLocks noChangeShapeType="1"/>
          </p:cNvSpPr>
          <p:nvPr/>
        </p:nvSpPr>
        <p:spPr bwMode="auto">
          <a:xfrm flipV="1">
            <a:off x="3971925" y="5343525"/>
            <a:ext cx="0" cy="96838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9" name="Line 25"/>
          <p:cNvSpPr>
            <a:spLocks noChangeShapeType="1"/>
          </p:cNvSpPr>
          <p:nvPr/>
        </p:nvSpPr>
        <p:spPr bwMode="auto">
          <a:xfrm>
            <a:off x="3938588" y="5343525"/>
            <a:ext cx="68262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30" name="Line 26"/>
          <p:cNvSpPr>
            <a:spLocks noChangeShapeType="1"/>
          </p:cNvSpPr>
          <p:nvPr/>
        </p:nvSpPr>
        <p:spPr bwMode="auto">
          <a:xfrm flipV="1">
            <a:off x="4602163" y="5240338"/>
            <a:ext cx="0" cy="138112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31" name="Line 27"/>
          <p:cNvSpPr>
            <a:spLocks noChangeShapeType="1"/>
          </p:cNvSpPr>
          <p:nvPr/>
        </p:nvSpPr>
        <p:spPr bwMode="auto">
          <a:xfrm>
            <a:off x="4570413" y="5240338"/>
            <a:ext cx="66675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32" name="Line 28"/>
          <p:cNvSpPr>
            <a:spLocks noChangeShapeType="1"/>
          </p:cNvSpPr>
          <p:nvPr/>
        </p:nvSpPr>
        <p:spPr bwMode="auto">
          <a:xfrm flipV="1">
            <a:off x="5235575" y="5283200"/>
            <a:ext cx="0" cy="104775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33" name="Line 29"/>
          <p:cNvSpPr>
            <a:spLocks noChangeShapeType="1"/>
          </p:cNvSpPr>
          <p:nvPr/>
        </p:nvSpPr>
        <p:spPr bwMode="auto">
          <a:xfrm>
            <a:off x="5202238" y="5283200"/>
            <a:ext cx="66675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34" name="Line 30"/>
          <p:cNvSpPr>
            <a:spLocks noChangeShapeType="1"/>
          </p:cNvSpPr>
          <p:nvPr/>
        </p:nvSpPr>
        <p:spPr bwMode="auto">
          <a:xfrm flipV="1">
            <a:off x="5867400" y="5343525"/>
            <a:ext cx="0" cy="7620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35" name="Line 31"/>
          <p:cNvSpPr>
            <a:spLocks noChangeShapeType="1"/>
          </p:cNvSpPr>
          <p:nvPr/>
        </p:nvSpPr>
        <p:spPr bwMode="auto">
          <a:xfrm>
            <a:off x="5834063" y="5343525"/>
            <a:ext cx="68262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36" name="Line 32"/>
          <p:cNvSpPr>
            <a:spLocks noChangeShapeType="1"/>
          </p:cNvSpPr>
          <p:nvPr/>
        </p:nvSpPr>
        <p:spPr bwMode="auto">
          <a:xfrm flipV="1">
            <a:off x="7132638" y="5224463"/>
            <a:ext cx="0" cy="244475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37" name="Line 33"/>
          <p:cNvSpPr>
            <a:spLocks noChangeShapeType="1"/>
          </p:cNvSpPr>
          <p:nvPr/>
        </p:nvSpPr>
        <p:spPr bwMode="auto">
          <a:xfrm>
            <a:off x="7099300" y="5224463"/>
            <a:ext cx="66675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38" name="Line 34"/>
          <p:cNvSpPr>
            <a:spLocks noChangeShapeType="1"/>
          </p:cNvSpPr>
          <p:nvPr/>
        </p:nvSpPr>
        <p:spPr bwMode="auto">
          <a:xfrm flipV="1">
            <a:off x="7764463" y="4892675"/>
            <a:ext cx="0" cy="290513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39" name="Line 35"/>
          <p:cNvSpPr>
            <a:spLocks noChangeShapeType="1"/>
          </p:cNvSpPr>
          <p:nvPr/>
        </p:nvSpPr>
        <p:spPr bwMode="auto">
          <a:xfrm>
            <a:off x="7731125" y="4892675"/>
            <a:ext cx="66675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40" name="Line 36"/>
          <p:cNvSpPr>
            <a:spLocks noChangeShapeType="1"/>
          </p:cNvSpPr>
          <p:nvPr/>
        </p:nvSpPr>
        <p:spPr bwMode="auto">
          <a:xfrm flipV="1">
            <a:off x="8396288" y="5362575"/>
            <a:ext cx="0" cy="53975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41" name="Line 37"/>
          <p:cNvSpPr>
            <a:spLocks noChangeShapeType="1"/>
          </p:cNvSpPr>
          <p:nvPr/>
        </p:nvSpPr>
        <p:spPr bwMode="auto">
          <a:xfrm>
            <a:off x="8362950" y="5362575"/>
            <a:ext cx="68263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42" name="Line 38"/>
          <p:cNvSpPr>
            <a:spLocks noChangeShapeType="1"/>
          </p:cNvSpPr>
          <p:nvPr/>
        </p:nvSpPr>
        <p:spPr bwMode="auto">
          <a:xfrm>
            <a:off x="809625" y="5403850"/>
            <a:ext cx="0" cy="36513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43" name="Line 39"/>
          <p:cNvSpPr>
            <a:spLocks noChangeShapeType="1"/>
          </p:cNvSpPr>
          <p:nvPr/>
        </p:nvSpPr>
        <p:spPr bwMode="auto">
          <a:xfrm>
            <a:off x="777875" y="5440363"/>
            <a:ext cx="66675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44" name="Line 40"/>
          <p:cNvSpPr>
            <a:spLocks noChangeShapeType="1"/>
          </p:cNvSpPr>
          <p:nvPr/>
        </p:nvSpPr>
        <p:spPr bwMode="auto">
          <a:xfrm>
            <a:off x="2074863" y="5416550"/>
            <a:ext cx="0" cy="39688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45" name="Line 41"/>
          <p:cNvSpPr>
            <a:spLocks noChangeShapeType="1"/>
          </p:cNvSpPr>
          <p:nvPr/>
        </p:nvSpPr>
        <p:spPr bwMode="auto">
          <a:xfrm>
            <a:off x="2041525" y="5456238"/>
            <a:ext cx="68263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46" name="Line 42"/>
          <p:cNvSpPr>
            <a:spLocks noChangeShapeType="1"/>
          </p:cNvSpPr>
          <p:nvPr/>
        </p:nvSpPr>
        <p:spPr bwMode="auto">
          <a:xfrm>
            <a:off x="2706688" y="5391150"/>
            <a:ext cx="0" cy="52388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47" name="Line 43"/>
          <p:cNvSpPr>
            <a:spLocks noChangeShapeType="1"/>
          </p:cNvSpPr>
          <p:nvPr/>
        </p:nvSpPr>
        <p:spPr bwMode="auto">
          <a:xfrm>
            <a:off x="2674938" y="5443538"/>
            <a:ext cx="66675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48" name="Line 44"/>
          <p:cNvSpPr>
            <a:spLocks noChangeShapeType="1"/>
          </p:cNvSpPr>
          <p:nvPr/>
        </p:nvSpPr>
        <p:spPr bwMode="auto">
          <a:xfrm>
            <a:off x="3971925" y="5440363"/>
            <a:ext cx="0" cy="6350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49" name="Line 45"/>
          <p:cNvSpPr>
            <a:spLocks noChangeShapeType="1"/>
          </p:cNvSpPr>
          <p:nvPr/>
        </p:nvSpPr>
        <p:spPr bwMode="auto">
          <a:xfrm>
            <a:off x="3938588" y="5503863"/>
            <a:ext cx="68262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50" name="Line 46"/>
          <p:cNvSpPr>
            <a:spLocks noChangeShapeType="1"/>
          </p:cNvSpPr>
          <p:nvPr/>
        </p:nvSpPr>
        <p:spPr bwMode="auto">
          <a:xfrm>
            <a:off x="4602163" y="5378450"/>
            <a:ext cx="0" cy="90488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51" name="Line 47"/>
          <p:cNvSpPr>
            <a:spLocks noChangeShapeType="1"/>
          </p:cNvSpPr>
          <p:nvPr/>
        </p:nvSpPr>
        <p:spPr bwMode="auto">
          <a:xfrm>
            <a:off x="4570413" y="5468938"/>
            <a:ext cx="66675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52" name="Line 48"/>
          <p:cNvSpPr>
            <a:spLocks noChangeShapeType="1"/>
          </p:cNvSpPr>
          <p:nvPr/>
        </p:nvSpPr>
        <p:spPr bwMode="auto">
          <a:xfrm>
            <a:off x="5235575" y="5387975"/>
            <a:ext cx="0" cy="71438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53" name="Line 49"/>
          <p:cNvSpPr>
            <a:spLocks noChangeShapeType="1"/>
          </p:cNvSpPr>
          <p:nvPr/>
        </p:nvSpPr>
        <p:spPr bwMode="auto">
          <a:xfrm>
            <a:off x="5202238" y="5459413"/>
            <a:ext cx="66675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54" name="Line 50"/>
          <p:cNvSpPr>
            <a:spLocks noChangeShapeType="1"/>
          </p:cNvSpPr>
          <p:nvPr/>
        </p:nvSpPr>
        <p:spPr bwMode="auto">
          <a:xfrm>
            <a:off x="5867400" y="5419725"/>
            <a:ext cx="0" cy="52388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55" name="Line 51"/>
          <p:cNvSpPr>
            <a:spLocks noChangeShapeType="1"/>
          </p:cNvSpPr>
          <p:nvPr/>
        </p:nvSpPr>
        <p:spPr bwMode="auto">
          <a:xfrm>
            <a:off x="5834063" y="5472113"/>
            <a:ext cx="68262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56" name="Line 52"/>
          <p:cNvSpPr>
            <a:spLocks noChangeShapeType="1"/>
          </p:cNvSpPr>
          <p:nvPr/>
        </p:nvSpPr>
        <p:spPr bwMode="auto">
          <a:xfrm>
            <a:off x="7132638" y="5468938"/>
            <a:ext cx="0" cy="9525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57" name="Line 53"/>
          <p:cNvSpPr>
            <a:spLocks noChangeShapeType="1"/>
          </p:cNvSpPr>
          <p:nvPr/>
        </p:nvSpPr>
        <p:spPr bwMode="auto">
          <a:xfrm>
            <a:off x="7099300" y="5564188"/>
            <a:ext cx="66675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58" name="Line 54"/>
          <p:cNvSpPr>
            <a:spLocks noChangeShapeType="1"/>
          </p:cNvSpPr>
          <p:nvPr/>
        </p:nvSpPr>
        <p:spPr bwMode="auto">
          <a:xfrm>
            <a:off x="7764463" y="5183188"/>
            <a:ext cx="0" cy="185737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59" name="Line 55"/>
          <p:cNvSpPr>
            <a:spLocks noChangeShapeType="1"/>
          </p:cNvSpPr>
          <p:nvPr/>
        </p:nvSpPr>
        <p:spPr bwMode="auto">
          <a:xfrm>
            <a:off x="7731125" y="5368925"/>
            <a:ext cx="66675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60" name="Line 56"/>
          <p:cNvSpPr>
            <a:spLocks noChangeShapeType="1"/>
          </p:cNvSpPr>
          <p:nvPr/>
        </p:nvSpPr>
        <p:spPr bwMode="auto">
          <a:xfrm>
            <a:off x="8396288" y="5416550"/>
            <a:ext cx="0" cy="42863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61" name="Line 57"/>
          <p:cNvSpPr>
            <a:spLocks noChangeShapeType="1"/>
          </p:cNvSpPr>
          <p:nvPr/>
        </p:nvSpPr>
        <p:spPr bwMode="auto">
          <a:xfrm>
            <a:off x="8362950" y="5459413"/>
            <a:ext cx="68263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62" name="Line 58"/>
          <p:cNvSpPr>
            <a:spLocks noChangeShapeType="1"/>
          </p:cNvSpPr>
          <p:nvPr/>
        </p:nvSpPr>
        <p:spPr bwMode="auto">
          <a:xfrm>
            <a:off x="495300" y="2149475"/>
            <a:ext cx="0" cy="3465513"/>
          </a:xfrm>
          <a:prstGeom prst="line">
            <a:avLst/>
          </a:prstGeom>
          <a:noFill/>
          <a:ln w="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63" name="Line 59"/>
          <p:cNvSpPr>
            <a:spLocks noChangeShapeType="1"/>
          </p:cNvSpPr>
          <p:nvPr/>
        </p:nvSpPr>
        <p:spPr bwMode="auto">
          <a:xfrm>
            <a:off x="495300" y="5614988"/>
            <a:ext cx="8218488" cy="0"/>
          </a:xfrm>
          <a:prstGeom prst="line">
            <a:avLst/>
          </a:prstGeom>
          <a:noFill/>
          <a:ln w="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64" name="Rectangle 60"/>
          <p:cNvSpPr>
            <a:spLocks noChangeArrowheads="1"/>
          </p:cNvSpPr>
          <p:nvPr/>
        </p:nvSpPr>
        <p:spPr bwMode="auto">
          <a:xfrm>
            <a:off x="8323263" y="5172075"/>
            <a:ext cx="1811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6.3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1565" name="Rectangle 61"/>
          <p:cNvSpPr>
            <a:spLocks noChangeArrowheads="1"/>
          </p:cNvSpPr>
          <p:nvPr/>
        </p:nvSpPr>
        <p:spPr bwMode="auto">
          <a:xfrm>
            <a:off x="7661275" y="4705350"/>
            <a:ext cx="25167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13.7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1566" name="Rectangle 62"/>
          <p:cNvSpPr>
            <a:spLocks noChangeArrowheads="1"/>
          </p:cNvSpPr>
          <p:nvPr/>
        </p:nvSpPr>
        <p:spPr bwMode="auto">
          <a:xfrm>
            <a:off x="7058025" y="5032375"/>
            <a:ext cx="1811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4.6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1567" name="Rectangle 63"/>
          <p:cNvSpPr>
            <a:spLocks noChangeArrowheads="1"/>
          </p:cNvSpPr>
          <p:nvPr/>
        </p:nvSpPr>
        <p:spPr bwMode="auto">
          <a:xfrm>
            <a:off x="5794375" y="5146675"/>
            <a:ext cx="1811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6.2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1568" name="Rectangle 64"/>
          <p:cNvSpPr>
            <a:spLocks noChangeArrowheads="1"/>
          </p:cNvSpPr>
          <p:nvPr/>
        </p:nvSpPr>
        <p:spPr bwMode="auto">
          <a:xfrm>
            <a:off x="5160963" y="5103813"/>
            <a:ext cx="1811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7.2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1569" name="Rectangle 65"/>
          <p:cNvSpPr>
            <a:spLocks noChangeArrowheads="1"/>
          </p:cNvSpPr>
          <p:nvPr/>
        </p:nvSpPr>
        <p:spPr bwMode="auto">
          <a:xfrm>
            <a:off x="4529138" y="5049838"/>
            <a:ext cx="1811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7.5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1570" name="Rectangle 66"/>
          <p:cNvSpPr>
            <a:spLocks noChangeArrowheads="1"/>
          </p:cNvSpPr>
          <p:nvPr/>
        </p:nvSpPr>
        <p:spPr bwMode="auto">
          <a:xfrm>
            <a:off x="3898900" y="5146675"/>
            <a:ext cx="1811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5.5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1571" name="Rectangle 67"/>
          <p:cNvSpPr>
            <a:spLocks noChangeArrowheads="1"/>
          </p:cNvSpPr>
          <p:nvPr/>
        </p:nvSpPr>
        <p:spPr bwMode="auto">
          <a:xfrm>
            <a:off x="2633663" y="5138738"/>
            <a:ext cx="1811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7.1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1572" name="Rectangle 68"/>
          <p:cNvSpPr>
            <a:spLocks noChangeArrowheads="1"/>
          </p:cNvSpPr>
          <p:nvPr/>
        </p:nvSpPr>
        <p:spPr bwMode="auto">
          <a:xfrm>
            <a:off x="2001838" y="5172075"/>
            <a:ext cx="1811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6.3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1573" name="Rectangle 69"/>
          <p:cNvSpPr>
            <a:spLocks noChangeArrowheads="1"/>
          </p:cNvSpPr>
          <p:nvPr/>
        </p:nvSpPr>
        <p:spPr bwMode="auto">
          <a:xfrm>
            <a:off x="736600" y="5159375"/>
            <a:ext cx="1811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6.7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1574" name="Rectangle 70"/>
          <p:cNvSpPr>
            <a:spLocks noChangeArrowheads="1"/>
          </p:cNvSpPr>
          <p:nvPr/>
        </p:nvSpPr>
        <p:spPr bwMode="auto">
          <a:xfrm>
            <a:off x="350838" y="5546725"/>
            <a:ext cx="705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0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1575" name="Rectangle 71"/>
          <p:cNvSpPr>
            <a:spLocks noChangeArrowheads="1"/>
          </p:cNvSpPr>
          <p:nvPr/>
        </p:nvSpPr>
        <p:spPr bwMode="auto">
          <a:xfrm>
            <a:off x="292100" y="4918075"/>
            <a:ext cx="14106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20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1576" name="Rectangle 72"/>
          <p:cNvSpPr>
            <a:spLocks noChangeArrowheads="1"/>
          </p:cNvSpPr>
          <p:nvPr/>
        </p:nvSpPr>
        <p:spPr bwMode="auto">
          <a:xfrm>
            <a:off x="292100" y="4286250"/>
            <a:ext cx="14106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40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1577" name="Rectangle 73"/>
          <p:cNvSpPr>
            <a:spLocks noChangeArrowheads="1"/>
          </p:cNvSpPr>
          <p:nvPr/>
        </p:nvSpPr>
        <p:spPr bwMode="auto">
          <a:xfrm>
            <a:off x="292100" y="3657600"/>
            <a:ext cx="14106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60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1578" name="Rectangle 74"/>
          <p:cNvSpPr>
            <a:spLocks noChangeArrowheads="1"/>
          </p:cNvSpPr>
          <p:nvPr/>
        </p:nvSpPr>
        <p:spPr bwMode="auto">
          <a:xfrm>
            <a:off x="292100" y="3027363"/>
            <a:ext cx="14106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80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1579" name="Rectangle 75"/>
          <p:cNvSpPr>
            <a:spLocks noChangeArrowheads="1"/>
          </p:cNvSpPr>
          <p:nvPr/>
        </p:nvSpPr>
        <p:spPr bwMode="auto">
          <a:xfrm>
            <a:off x="233363" y="2397125"/>
            <a:ext cx="21159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100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1580" name="Rectangle 76"/>
          <p:cNvSpPr>
            <a:spLocks noChangeArrowheads="1"/>
          </p:cNvSpPr>
          <p:nvPr/>
        </p:nvSpPr>
        <p:spPr bwMode="auto">
          <a:xfrm>
            <a:off x="682625" y="5711825"/>
            <a:ext cx="3251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 dirty="0">
                <a:solidFill>
                  <a:srgbClr val="322B8D"/>
                </a:solidFill>
              </a:rPr>
              <a:t>Total</a:t>
            </a:r>
            <a:endParaRPr lang="en-US" sz="3200" dirty="0">
              <a:solidFill>
                <a:srgbClr val="322B8D"/>
              </a:solidFill>
            </a:endParaRPr>
          </a:p>
        </p:txBody>
      </p:sp>
      <p:sp>
        <p:nvSpPr>
          <p:cNvPr id="21581" name="Rectangle 77"/>
          <p:cNvSpPr>
            <a:spLocks noChangeArrowheads="1"/>
          </p:cNvSpPr>
          <p:nvPr/>
        </p:nvSpPr>
        <p:spPr bwMode="auto">
          <a:xfrm>
            <a:off x="1955800" y="5711825"/>
            <a:ext cx="3270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Male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1582" name="Rectangle 78"/>
          <p:cNvSpPr>
            <a:spLocks noChangeArrowheads="1"/>
          </p:cNvSpPr>
          <p:nvPr/>
        </p:nvSpPr>
        <p:spPr bwMode="auto">
          <a:xfrm>
            <a:off x="2522538" y="5711825"/>
            <a:ext cx="4568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Female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1583" name="Rectangle 79"/>
          <p:cNvSpPr>
            <a:spLocks noChangeArrowheads="1"/>
          </p:cNvSpPr>
          <p:nvPr/>
        </p:nvSpPr>
        <p:spPr bwMode="auto">
          <a:xfrm>
            <a:off x="3876675" y="5711825"/>
            <a:ext cx="245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 9th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1584" name="Rectangle 80"/>
          <p:cNvSpPr>
            <a:spLocks noChangeArrowheads="1"/>
          </p:cNvSpPr>
          <p:nvPr/>
        </p:nvSpPr>
        <p:spPr bwMode="auto">
          <a:xfrm>
            <a:off x="4494213" y="5711825"/>
            <a:ext cx="280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10th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1585" name="Rectangle 81"/>
          <p:cNvSpPr>
            <a:spLocks noChangeArrowheads="1"/>
          </p:cNvSpPr>
          <p:nvPr/>
        </p:nvSpPr>
        <p:spPr bwMode="auto">
          <a:xfrm>
            <a:off x="5127625" y="5711825"/>
            <a:ext cx="280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11th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1586" name="Rectangle 82"/>
          <p:cNvSpPr>
            <a:spLocks noChangeArrowheads="1"/>
          </p:cNvSpPr>
          <p:nvPr/>
        </p:nvSpPr>
        <p:spPr bwMode="auto">
          <a:xfrm>
            <a:off x="5759450" y="5711825"/>
            <a:ext cx="280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12th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1587" name="Rectangle 83"/>
          <p:cNvSpPr>
            <a:spLocks noChangeArrowheads="1"/>
          </p:cNvSpPr>
          <p:nvPr/>
        </p:nvSpPr>
        <p:spPr bwMode="auto">
          <a:xfrm>
            <a:off x="6969125" y="5711825"/>
            <a:ext cx="4472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 dirty="0">
                <a:solidFill>
                  <a:srgbClr val="322B8D"/>
                </a:solidFill>
              </a:rPr>
              <a:t>Black*</a:t>
            </a:r>
            <a:endParaRPr lang="en-US" sz="3200" dirty="0">
              <a:solidFill>
                <a:srgbClr val="322B8D"/>
              </a:solidFill>
            </a:endParaRPr>
          </a:p>
        </p:txBody>
      </p:sp>
      <p:sp>
        <p:nvSpPr>
          <p:cNvPr id="21588" name="Rectangle 84"/>
          <p:cNvSpPr>
            <a:spLocks noChangeArrowheads="1"/>
          </p:cNvSpPr>
          <p:nvPr/>
        </p:nvSpPr>
        <p:spPr bwMode="auto">
          <a:xfrm>
            <a:off x="7527925" y="5711825"/>
            <a:ext cx="6636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Hispanic/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1589" name="Rectangle 85"/>
          <p:cNvSpPr>
            <a:spLocks noChangeArrowheads="1"/>
          </p:cNvSpPr>
          <p:nvPr/>
        </p:nvSpPr>
        <p:spPr bwMode="auto">
          <a:xfrm>
            <a:off x="7605713" y="5851525"/>
            <a:ext cx="41530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Latino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1590" name="Rectangle 86"/>
          <p:cNvSpPr>
            <a:spLocks noChangeArrowheads="1"/>
          </p:cNvSpPr>
          <p:nvPr/>
        </p:nvSpPr>
        <p:spPr bwMode="auto">
          <a:xfrm>
            <a:off x="8231188" y="5711825"/>
            <a:ext cx="4776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White*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21591" name="Text Box 87"/>
          <p:cNvSpPr txBox="1">
            <a:spLocks noChangeArrowheads="1"/>
          </p:cNvSpPr>
          <p:nvPr/>
        </p:nvSpPr>
        <p:spPr bwMode="auto">
          <a:xfrm>
            <a:off x="0" y="152400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 smtClean="0">
                <a:solidFill>
                  <a:srgbClr val="322B8D"/>
                </a:solidFill>
              </a:rPr>
              <a:t>Kansas High School Survey (2007 YRBS)</a:t>
            </a:r>
            <a:endParaRPr lang="en-US" sz="2400" b="1" dirty="0">
              <a:solidFill>
                <a:srgbClr val="322B8D"/>
              </a:solidFill>
            </a:endParaRPr>
          </a:p>
        </p:txBody>
      </p:sp>
      <p:sp>
        <p:nvSpPr>
          <p:cNvPr id="21592" name="Text Box 88"/>
          <p:cNvSpPr txBox="1">
            <a:spLocks noChangeArrowheads="1"/>
          </p:cNvSpPr>
          <p:nvPr/>
        </p:nvSpPr>
        <p:spPr bwMode="auto">
          <a:xfrm>
            <a:off x="533400" y="609600"/>
            <a:ext cx="8128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 b="1" dirty="0">
                <a:solidFill>
                  <a:srgbClr val="322B8D"/>
                </a:solidFill>
              </a:rPr>
              <a:t>Percentage of students who actually attempted suicide one or more times during the past 12 months</a:t>
            </a:r>
          </a:p>
        </p:txBody>
      </p:sp>
      <p:sp>
        <p:nvSpPr>
          <p:cNvPr id="21593" name="Text Box 89"/>
          <p:cNvSpPr txBox="1">
            <a:spLocks noChangeArrowheads="1"/>
          </p:cNvSpPr>
          <p:nvPr/>
        </p:nvSpPr>
        <p:spPr bwMode="auto">
          <a:xfrm>
            <a:off x="381000" y="6286500"/>
            <a:ext cx="635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>
                <a:solidFill>
                  <a:srgbClr val="322B8D"/>
                </a:solidFill>
              </a:rPr>
              <a:t>QN26 - Weighted Data</a:t>
            </a:r>
          </a:p>
        </p:txBody>
      </p:sp>
      <p:sp>
        <p:nvSpPr>
          <p:cNvPr id="21594" name="Text Box 90"/>
          <p:cNvSpPr txBox="1">
            <a:spLocks noChangeArrowheads="1"/>
          </p:cNvSpPr>
          <p:nvPr/>
        </p:nvSpPr>
        <p:spPr bwMode="auto">
          <a:xfrm>
            <a:off x="381000" y="6413500"/>
            <a:ext cx="635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>
                <a:solidFill>
                  <a:srgbClr val="322B8D"/>
                </a:solidFill>
              </a:rPr>
              <a:t>*Non-Hispanic.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Clarifications and Follow-up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610600" cy="5105400"/>
          </a:xfrm>
        </p:spPr>
        <p:txBody>
          <a:bodyPr>
            <a:noAutofit/>
          </a:bodyPr>
          <a:lstStyle/>
          <a:p>
            <a:pPr>
              <a:spcBef>
                <a:spcPts val="100"/>
              </a:spcBef>
            </a:pPr>
            <a:r>
              <a:rPr lang="en-US" sz="3000" dirty="0" smtClean="0"/>
              <a:t>Fetal Alcohol Syndrome</a:t>
            </a:r>
          </a:p>
          <a:p>
            <a:pPr>
              <a:spcBef>
                <a:spcPts val="100"/>
              </a:spcBef>
            </a:pPr>
            <a:r>
              <a:rPr lang="en-US" sz="3000" dirty="0" smtClean="0"/>
              <a:t>Medical Home (Additional Data, pg 1-2)</a:t>
            </a:r>
          </a:p>
          <a:p>
            <a:pPr>
              <a:spcBef>
                <a:spcPts val="100"/>
              </a:spcBef>
            </a:pPr>
            <a:r>
              <a:rPr lang="en-US" sz="3000" dirty="0" smtClean="0"/>
              <a:t>Children with no preventive medical care within a year:  10% (2007 NSCH)</a:t>
            </a:r>
          </a:p>
          <a:p>
            <a:pPr>
              <a:spcBef>
                <a:spcPts val="100"/>
              </a:spcBef>
            </a:pPr>
            <a:r>
              <a:rPr lang="en-US" sz="3000" dirty="0" smtClean="0"/>
              <a:t>Children with no dental care within a year: 21% (2007 NSCH)</a:t>
            </a:r>
          </a:p>
          <a:p>
            <a:pPr>
              <a:spcBef>
                <a:spcPts val="100"/>
              </a:spcBef>
            </a:pPr>
            <a:r>
              <a:rPr lang="en-US" sz="3000" dirty="0" smtClean="0"/>
              <a:t>4 counties with no Medicaid medical provider (2008)</a:t>
            </a:r>
          </a:p>
          <a:p>
            <a:pPr>
              <a:spcBef>
                <a:spcPts val="100"/>
              </a:spcBef>
            </a:pPr>
            <a:r>
              <a:rPr lang="en-US" sz="3000" dirty="0" smtClean="0"/>
              <a:t>23 counties with no Medicaid dental provider (2008)</a:t>
            </a:r>
          </a:p>
          <a:p>
            <a:pPr>
              <a:spcBef>
                <a:spcPts val="100"/>
              </a:spcBef>
            </a:pPr>
            <a:r>
              <a:rPr lang="en-US" sz="3000" dirty="0" smtClean="0"/>
              <a:t>Additional Hispanic demographics (Add. Data 1, page 1)</a:t>
            </a:r>
          </a:p>
          <a:p>
            <a:pPr>
              <a:spcBef>
                <a:spcPts val="100"/>
              </a:spcBef>
            </a:pPr>
            <a:r>
              <a:rPr lang="en-US" sz="3000" dirty="0" smtClean="0"/>
              <a:t>School readiness:  See report online</a:t>
            </a:r>
          </a:p>
          <a:p>
            <a:pPr>
              <a:spcBef>
                <a:spcPts val="100"/>
              </a:spcBef>
            </a:pPr>
            <a:endParaRPr lang="en-US" sz="3000" dirty="0" smtClean="0"/>
          </a:p>
          <a:p>
            <a:pPr lvl="1">
              <a:spcBef>
                <a:spcPts val="100"/>
              </a:spcBef>
            </a:pPr>
            <a:endParaRPr lang="en-US" sz="3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Children and Adolescents Data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815340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After Meeting 1, significant follow-up research and data gathering by KDHE MCH Epidemiologists, Garry Kelley and Jamie Kim</a:t>
            </a:r>
          </a:p>
          <a:p>
            <a:r>
              <a:rPr lang="en-US" dirty="0" smtClean="0"/>
              <a:t>Indicator prioritization was also submitted by several of </a:t>
            </a:r>
            <a:r>
              <a:rPr lang="en-US" dirty="0" smtClean="0"/>
              <a:t>you</a:t>
            </a:r>
          </a:p>
          <a:p>
            <a:r>
              <a:rPr lang="en-US" dirty="0" smtClean="0"/>
              <a:t>Walking through these results and resources together</a:t>
            </a:r>
          </a:p>
          <a:p>
            <a:r>
              <a:rPr lang="en-US" dirty="0" smtClean="0"/>
              <a:t>Presentation is only to keep us organized; we will focus on the handouts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Indicator Prioritization Worksheet Results</a:t>
            </a:r>
            <a:br>
              <a:rPr lang="en-US" dirty="0" smtClean="0"/>
            </a:br>
            <a:r>
              <a:rPr lang="en-US" dirty="0" smtClean="0"/>
              <a:t>(Rank Order of Indicators)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8382000" cy="4800600"/>
          </a:xfrm>
        </p:spPr>
        <p:txBody>
          <a:bodyPr>
            <a:noAutofit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200" dirty="0" smtClean="0"/>
              <a:t>Nutrition and Physical Activity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200" dirty="0" smtClean="0"/>
              <a:t>Injury Deaths, Non-Fatal Injury Rates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200" dirty="0" smtClean="0"/>
              <a:t>Immunizations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200" dirty="0" smtClean="0"/>
              <a:t>Child Death Rates (tie)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 startAt="4"/>
            </a:pPr>
            <a:r>
              <a:rPr lang="en-US" sz="2200" dirty="0" smtClean="0"/>
              <a:t>Medical Home, Provider Access (tie)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 startAt="4"/>
            </a:pPr>
            <a:r>
              <a:rPr lang="en-US" sz="2200" dirty="0" smtClean="0"/>
              <a:t>Risky Behaviors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 startAt="4"/>
            </a:pPr>
            <a:r>
              <a:rPr lang="en-US" sz="2200" dirty="0" smtClean="0"/>
              <a:t>Adolescent Sexual Health and Risky Behaviors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 startAt="4"/>
            </a:pPr>
            <a:r>
              <a:rPr lang="en-US" sz="2200" dirty="0" smtClean="0"/>
              <a:t>Behavioral/Mental Health Services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 startAt="4"/>
            </a:pPr>
            <a:r>
              <a:rPr lang="en-US" sz="2200" dirty="0" smtClean="0"/>
              <a:t>Child Abuse &amp; Neglect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 startAt="4"/>
            </a:pPr>
            <a:r>
              <a:rPr lang="en-US" sz="2200" dirty="0" smtClean="0"/>
              <a:t>Insurance Coverage/Insurance Type of Children in Poverty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 startAt="4"/>
            </a:pPr>
            <a:r>
              <a:rPr lang="en-US" sz="2200" dirty="0" smtClean="0"/>
              <a:t>Dental Health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 startAt="4"/>
            </a:pPr>
            <a:r>
              <a:rPr lang="en-US" sz="2200" dirty="0" smtClean="0"/>
              <a:t>Children in Poverty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 startAt="4"/>
            </a:pPr>
            <a:r>
              <a:rPr lang="en-US" sz="2200" dirty="0" smtClean="0"/>
              <a:t>Health Status: 11 days or more of school missed – illness or injury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 startAt="4"/>
            </a:pPr>
            <a:r>
              <a:rPr lang="en-US" sz="2200" dirty="0" smtClean="0"/>
              <a:t>School Readiness Indicator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 startAt="4"/>
            </a:pPr>
            <a:r>
              <a:rPr lang="en-US" sz="2200" dirty="0" smtClean="0"/>
              <a:t>Crime Rates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 startAt="4"/>
            </a:pPr>
            <a:endParaRPr lang="en-US" sz="22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Indicator Prioritization Worksheet Results</a:t>
            </a:r>
            <a:br>
              <a:rPr lang="en-US" dirty="0" smtClean="0"/>
            </a:br>
            <a:r>
              <a:rPr lang="en-US" dirty="0" smtClean="0"/>
              <a:t>Common Groupings of 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8382000" cy="4953000"/>
          </a:xfrm>
        </p:spPr>
        <p:txBody>
          <a:bodyPr>
            <a:noAutofit/>
          </a:bodyPr>
          <a:lstStyle/>
          <a:p>
            <a:pPr marL="514350" indent="-514350">
              <a:spcBef>
                <a:spcPts val="0"/>
              </a:spcBef>
            </a:pPr>
            <a:r>
              <a:rPr lang="en-US" sz="2400" dirty="0" smtClean="0"/>
              <a:t>Group A</a:t>
            </a:r>
          </a:p>
          <a:p>
            <a:pPr marL="787400" lvl="1" indent="-276225">
              <a:spcBef>
                <a:spcPts val="0"/>
              </a:spcBef>
            </a:pPr>
            <a:r>
              <a:rPr lang="en-US" sz="2400" dirty="0" smtClean="0"/>
              <a:t>Child Death Rates</a:t>
            </a:r>
          </a:p>
          <a:p>
            <a:pPr marL="787400" lvl="1" indent="-276225">
              <a:spcBef>
                <a:spcPts val="0"/>
              </a:spcBef>
            </a:pPr>
            <a:r>
              <a:rPr lang="en-US" sz="2400" dirty="0" smtClean="0"/>
              <a:t>Injury Deaths, Non-Fatal Injury Rates</a:t>
            </a:r>
          </a:p>
          <a:p>
            <a:pPr marL="787400" lvl="1" indent="-276225">
              <a:spcBef>
                <a:spcPts val="0"/>
              </a:spcBef>
            </a:pPr>
            <a:r>
              <a:rPr lang="en-US" sz="2400" dirty="0" smtClean="0"/>
              <a:t>Child Abuse and Neglect</a:t>
            </a:r>
          </a:p>
          <a:p>
            <a:pPr marL="787400" lvl="1" indent="-276225">
              <a:spcBef>
                <a:spcPts val="0"/>
              </a:spcBef>
              <a:buNone/>
            </a:pPr>
            <a:endParaRPr lang="en-US" sz="1800" dirty="0" smtClean="0"/>
          </a:p>
          <a:p>
            <a:pPr marL="514350" indent="-514350">
              <a:spcBef>
                <a:spcPts val="0"/>
              </a:spcBef>
            </a:pPr>
            <a:r>
              <a:rPr lang="en-US" sz="2400" dirty="0" smtClean="0"/>
              <a:t>Group B</a:t>
            </a:r>
          </a:p>
          <a:p>
            <a:pPr marL="787400" lvl="1" indent="-276225">
              <a:spcBef>
                <a:spcPts val="0"/>
              </a:spcBef>
            </a:pPr>
            <a:r>
              <a:rPr lang="en-US" sz="2400" dirty="0" smtClean="0"/>
              <a:t>Medical Home, Provider Access</a:t>
            </a:r>
          </a:p>
          <a:p>
            <a:pPr marL="787400" lvl="1" indent="-276225">
              <a:spcBef>
                <a:spcPts val="0"/>
              </a:spcBef>
            </a:pPr>
            <a:r>
              <a:rPr lang="en-US" sz="2400" dirty="0" smtClean="0"/>
              <a:t>Insurance Coverage, Insurance Type of Children Living in Poverty</a:t>
            </a:r>
          </a:p>
          <a:p>
            <a:pPr marL="787400" lvl="1" indent="-276225">
              <a:spcBef>
                <a:spcPts val="0"/>
              </a:spcBef>
            </a:pPr>
            <a:r>
              <a:rPr lang="en-US" sz="2400" dirty="0" smtClean="0"/>
              <a:t>Children in Poverty</a:t>
            </a:r>
          </a:p>
          <a:p>
            <a:pPr marL="787400" lvl="1" indent="-276225">
              <a:spcBef>
                <a:spcPts val="0"/>
              </a:spcBef>
              <a:buNone/>
            </a:pPr>
            <a:endParaRPr lang="en-US" sz="1800" dirty="0" smtClean="0"/>
          </a:p>
          <a:p>
            <a:pPr marL="514350" indent="-514350">
              <a:spcBef>
                <a:spcPts val="0"/>
              </a:spcBef>
            </a:pPr>
            <a:r>
              <a:rPr lang="en-US" sz="2400" dirty="0" smtClean="0"/>
              <a:t>Group C</a:t>
            </a:r>
          </a:p>
          <a:p>
            <a:pPr marL="787400" lvl="1" indent="-276225">
              <a:spcBef>
                <a:spcPts val="0"/>
              </a:spcBef>
            </a:pPr>
            <a:r>
              <a:rPr lang="en-US" sz="2400" dirty="0" smtClean="0"/>
              <a:t>Adolescents Sexual Health and Risky Behaviors</a:t>
            </a:r>
          </a:p>
          <a:p>
            <a:pPr marL="787400" lvl="1" indent="-276225">
              <a:spcBef>
                <a:spcPts val="0"/>
              </a:spcBef>
            </a:pPr>
            <a:r>
              <a:rPr lang="en-US" sz="2400" dirty="0" smtClean="0"/>
              <a:t>Risky Behaviors</a:t>
            </a:r>
          </a:p>
          <a:p>
            <a:pPr marL="787400" lvl="1" indent="-276225">
              <a:spcBef>
                <a:spcPts val="0"/>
              </a:spcBef>
            </a:pPr>
            <a:r>
              <a:rPr lang="en-US" sz="2400" dirty="0" smtClean="0"/>
              <a:t>Crime Rates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Clarifications and Follow-up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610600" cy="5105400"/>
          </a:xfrm>
        </p:spPr>
        <p:txBody>
          <a:bodyPr>
            <a:noAutofit/>
          </a:bodyPr>
          <a:lstStyle/>
          <a:p>
            <a:pPr>
              <a:spcBef>
                <a:spcPts val="100"/>
              </a:spcBef>
            </a:pPr>
            <a:r>
              <a:rPr lang="en-US" dirty="0" smtClean="0"/>
              <a:t>Reliability of national surveys for Kansas/ National Child Health Survey</a:t>
            </a:r>
          </a:p>
          <a:p>
            <a:pPr lvl="1">
              <a:spcBef>
                <a:spcPts val="100"/>
              </a:spcBef>
            </a:pPr>
            <a:r>
              <a:rPr lang="en-US" dirty="0" smtClean="0"/>
              <a:t>See handout packet</a:t>
            </a:r>
          </a:p>
          <a:p>
            <a:pPr>
              <a:spcBef>
                <a:spcPts val="100"/>
              </a:spcBef>
            </a:pPr>
            <a:r>
              <a:rPr lang="en-US" dirty="0" smtClean="0"/>
              <a:t>Juvenile Crime rates  (Add. Data 1, pg 3 and 4)</a:t>
            </a:r>
          </a:p>
          <a:p>
            <a:pPr>
              <a:spcBef>
                <a:spcPts val="100"/>
              </a:spcBef>
            </a:pPr>
            <a:r>
              <a:rPr lang="en-US" dirty="0" smtClean="0"/>
              <a:t>Additional death breakouts (Add. Data 2, pg 2 and 3)</a:t>
            </a:r>
          </a:p>
          <a:p>
            <a:pPr>
              <a:spcBef>
                <a:spcPts val="100"/>
              </a:spcBef>
            </a:pPr>
            <a:r>
              <a:rPr lang="en-US" dirty="0" smtClean="0"/>
              <a:t>Additional nonfatal injury rates</a:t>
            </a:r>
          </a:p>
          <a:p>
            <a:pPr>
              <a:spcBef>
                <a:spcPts val="100"/>
              </a:spcBef>
            </a:pPr>
            <a:r>
              <a:rPr lang="en-US" dirty="0" smtClean="0"/>
              <a:t>Children 0-4 years vs. 5-15 years poverty rates</a:t>
            </a:r>
          </a:p>
          <a:p>
            <a:pPr>
              <a:spcBef>
                <a:spcPts val="100"/>
              </a:spcBef>
            </a:pPr>
            <a:r>
              <a:rPr lang="en-US" dirty="0" smtClean="0"/>
              <a:t>Preventive medical visit (CA174)</a:t>
            </a:r>
          </a:p>
          <a:p>
            <a:pPr>
              <a:spcBef>
                <a:spcPts val="100"/>
              </a:spcBef>
            </a:pPr>
            <a:r>
              <a:rPr lang="en-US" dirty="0" smtClean="0"/>
              <a:t>STDs and teen pregnancy rates by race/ethnicity  (Add. Data 2,pg 4)</a:t>
            </a:r>
          </a:p>
          <a:p>
            <a:pPr lvl="1">
              <a:spcBef>
                <a:spcPts val="100"/>
              </a:spcBef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Clarifications and Follow-up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610600" cy="5105400"/>
          </a:xfrm>
        </p:spPr>
        <p:txBody>
          <a:bodyPr>
            <a:noAutofit/>
          </a:bodyPr>
          <a:lstStyle/>
          <a:p>
            <a:pPr>
              <a:spcBef>
                <a:spcPts val="100"/>
              </a:spcBef>
            </a:pPr>
            <a:r>
              <a:rPr lang="en-US" dirty="0" smtClean="0"/>
              <a:t>Kansas </a:t>
            </a:r>
            <a:r>
              <a:rPr lang="en-US" dirty="0" smtClean="0"/>
              <a:t>child sexual </a:t>
            </a:r>
            <a:r>
              <a:rPr lang="en-US" dirty="0" smtClean="0"/>
              <a:t>abuse (</a:t>
            </a:r>
            <a:r>
              <a:rPr lang="en-US" sz="2800" dirty="0" smtClean="0"/>
              <a:t>See </a:t>
            </a:r>
            <a:r>
              <a:rPr lang="en-US" sz="2800" dirty="0" smtClean="0"/>
              <a:t>Add. Data, pg 2, CA </a:t>
            </a:r>
            <a:r>
              <a:rPr lang="en-US" sz="2800" dirty="0" smtClean="0"/>
              <a:t>78)</a:t>
            </a:r>
          </a:p>
          <a:p>
            <a:pPr>
              <a:spcBef>
                <a:spcPts val="100"/>
              </a:spcBef>
            </a:pPr>
            <a:r>
              <a:rPr lang="en-US" sz="2800" dirty="0" smtClean="0"/>
              <a:t>Child abuse and neglect – definitional change</a:t>
            </a:r>
          </a:p>
          <a:p>
            <a:pPr>
              <a:spcBef>
                <a:spcPts val="100"/>
              </a:spcBef>
            </a:pPr>
            <a:r>
              <a:rPr lang="en-US" sz="2800" dirty="0" smtClean="0"/>
              <a:t>KAR </a:t>
            </a:r>
            <a:r>
              <a:rPr lang="en-US" sz="2800" dirty="0" smtClean="0"/>
              <a:t>amendments effective July 2004 increased the standard of evidence for a case finding to "clear &amp; convincing"'; definitions of physical abuse and mental abuse removed "likelihood of harm" narrowing the definition of physical and mental abuse; and a substantiated finding is now entered on the Kansas Child Abuse &amp; Neglect Central Registry.  Any one of these items could have reduced the number of substantiated victims.</a:t>
            </a:r>
            <a:endParaRPr lang="en-US" sz="2800" dirty="0" smtClean="0"/>
          </a:p>
          <a:p>
            <a:pPr>
              <a:spcBef>
                <a:spcPts val="100"/>
              </a:spcBef>
            </a:pPr>
            <a:endParaRPr lang="en-US" sz="2800" dirty="0" smtClean="0"/>
          </a:p>
          <a:p>
            <a:pPr lvl="1">
              <a:spcBef>
                <a:spcPts val="100"/>
              </a:spcBef>
            </a:pPr>
            <a:endParaRPr lang="en-US" sz="2800" dirty="0" smtClean="0"/>
          </a:p>
          <a:p>
            <a:pPr lvl="1">
              <a:spcBef>
                <a:spcPts val="100"/>
              </a:spcBef>
            </a:pP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944562"/>
          </a:xfrm>
        </p:spPr>
        <p:txBody>
          <a:bodyPr>
            <a:normAutofit/>
          </a:bodyPr>
          <a:lstStyle/>
          <a:p>
            <a:r>
              <a:rPr lang="en-US" dirty="0" smtClean="0"/>
              <a:t>Child Abuse and Neglect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458200" cy="5410200"/>
          </a:xfrm>
        </p:spPr>
        <p:txBody>
          <a:bodyPr>
            <a:normAutofit fontScale="92500" lnSpcReduction="10000"/>
          </a:bodyPr>
          <a:lstStyle/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sz="2100" dirty="0" smtClean="0"/>
          </a:p>
          <a:p>
            <a:pPr lvl="1">
              <a:buNone/>
            </a:pPr>
            <a:endParaRPr lang="en-US" sz="2100" dirty="0" smtClean="0"/>
          </a:p>
          <a:p>
            <a:pPr lvl="1">
              <a:buNone/>
            </a:pPr>
            <a:endParaRPr lang="en-US" sz="2100" dirty="0" smtClean="0"/>
          </a:p>
          <a:p>
            <a:pPr lvl="1">
              <a:buNone/>
            </a:pPr>
            <a:endParaRPr lang="en-US" sz="2100" dirty="0" smtClean="0"/>
          </a:p>
          <a:p>
            <a:pPr lvl="1">
              <a:buNone/>
            </a:pPr>
            <a:endParaRPr lang="en-US" sz="2100" dirty="0" smtClean="0"/>
          </a:p>
          <a:p>
            <a:pPr lvl="1">
              <a:buNone/>
            </a:pPr>
            <a:r>
              <a:rPr lang="en-US" sz="2100" dirty="0" smtClean="0"/>
              <a:t>* See note on definitional change, previous slide</a:t>
            </a:r>
            <a:endParaRPr lang="en-US" sz="21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1447800"/>
          <a:ext cx="8458200" cy="4496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1960"/>
                <a:gridCol w="1545248"/>
                <a:gridCol w="1951892"/>
                <a:gridCol w="2537460"/>
                <a:gridCol w="1691640"/>
              </a:tblGrid>
              <a:tr h="7235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Reports Rec’d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Assigned for Maltreatment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Reports Assigned</a:t>
                      </a:r>
                      <a:r>
                        <a:rPr lang="en-US" baseline="0" dirty="0" smtClean="0"/>
                        <a:t> for CINC/NAN Reasons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Substantiated</a:t>
                      </a:r>
                      <a:r>
                        <a:rPr lang="en-US" baseline="0" dirty="0" smtClean="0"/>
                        <a:t> Victims</a:t>
                      </a:r>
                      <a:endParaRPr lang="en-US" dirty="0"/>
                    </a:p>
                  </a:txBody>
                  <a:tcPr/>
                </a:tc>
              </a:tr>
              <a:tr h="41917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FY01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40,843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19,070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7,417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8,389</a:t>
                      </a:r>
                      <a:endParaRPr lang="en-US" sz="2000" dirty="0"/>
                    </a:p>
                  </a:txBody>
                  <a:tcPr/>
                </a:tc>
              </a:tr>
              <a:tr h="41917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FY02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42,818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18,123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7,767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7,741</a:t>
                      </a:r>
                      <a:endParaRPr lang="en-US" sz="2000" dirty="0"/>
                    </a:p>
                  </a:txBody>
                  <a:tcPr/>
                </a:tc>
              </a:tr>
              <a:tr h="41917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FY03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40,966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16,869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7,579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7,085</a:t>
                      </a:r>
                      <a:endParaRPr lang="en-US" sz="2000" dirty="0"/>
                    </a:p>
                  </a:txBody>
                  <a:tcPr/>
                </a:tc>
              </a:tr>
              <a:tr h="41917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FY04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43,102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16,728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7,872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6,354</a:t>
                      </a:r>
                      <a:endParaRPr lang="en-US" sz="2000" dirty="0"/>
                    </a:p>
                  </a:txBody>
                  <a:tcPr/>
                </a:tc>
              </a:tr>
              <a:tr h="41917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FY05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46,250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15,701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8,832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2,749*</a:t>
                      </a:r>
                      <a:endParaRPr lang="en-US" sz="2000" dirty="0"/>
                    </a:p>
                  </a:txBody>
                  <a:tcPr/>
                </a:tc>
              </a:tr>
              <a:tr h="41917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FY06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50,402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16,361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8,810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2,974*</a:t>
                      </a:r>
                      <a:endParaRPr lang="en-US" sz="2000" dirty="0"/>
                    </a:p>
                  </a:txBody>
                  <a:tcPr/>
                </a:tc>
              </a:tr>
              <a:tr h="41917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FY07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53,048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18,316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9,021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2,189*</a:t>
                      </a:r>
                      <a:endParaRPr lang="en-US" sz="2000" dirty="0"/>
                    </a:p>
                  </a:txBody>
                  <a:tcPr/>
                </a:tc>
              </a:tr>
              <a:tr h="41917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FY08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53,888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18,129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9,294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2,020*</a:t>
                      </a:r>
                      <a:endParaRPr lang="en-US" sz="2000" dirty="0"/>
                    </a:p>
                  </a:txBody>
                  <a:tcPr/>
                </a:tc>
              </a:tr>
              <a:tr h="41917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FY09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56,207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18,332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9,008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1,373*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Clarifications and Follow-up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610600" cy="5105400"/>
          </a:xfrm>
        </p:spPr>
        <p:txBody>
          <a:bodyPr>
            <a:noAutofit/>
          </a:bodyPr>
          <a:lstStyle/>
          <a:p>
            <a:pPr>
              <a:spcBef>
                <a:spcPts val="100"/>
              </a:spcBef>
            </a:pPr>
            <a:r>
              <a:rPr lang="en-US" dirty="0" smtClean="0"/>
              <a:t>County-level data</a:t>
            </a:r>
          </a:p>
          <a:p>
            <a:pPr>
              <a:spcBef>
                <a:spcPts val="100"/>
              </a:spcBef>
            </a:pPr>
            <a:r>
              <a:rPr lang="en-US" dirty="0" smtClean="0"/>
              <a:t>CA177 – Child mental health</a:t>
            </a:r>
          </a:p>
          <a:p>
            <a:pPr>
              <a:spcBef>
                <a:spcPts val="100"/>
              </a:spcBef>
            </a:pPr>
            <a:r>
              <a:rPr lang="en-US" dirty="0" smtClean="0"/>
              <a:t>See suicide data on following slides</a:t>
            </a:r>
          </a:p>
          <a:p>
            <a:pPr>
              <a:spcBef>
                <a:spcPts val="100"/>
              </a:spcBef>
            </a:pPr>
            <a:r>
              <a:rPr lang="en-US" dirty="0" smtClean="0"/>
              <a:t>Early childhood mental health</a:t>
            </a:r>
          </a:p>
          <a:p>
            <a:pPr lvl="1">
              <a:spcBef>
                <a:spcPts val="100"/>
              </a:spcBef>
            </a:pPr>
            <a:r>
              <a:rPr lang="en-US" dirty="0" smtClean="0"/>
              <a:t>Kansas Association of Infant and Early Childhood Mental Health: </a:t>
            </a:r>
            <a:r>
              <a:rPr lang="en-US" dirty="0" smtClean="0">
                <a:hlinkClick r:id="rId3"/>
              </a:rPr>
              <a:t>www.kaimh.org</a:t>
            </a: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495300" y="2149475"/>
            <a:ext cx="8218488" cy="3465513"/>
          </a:xfrm>
          <a:prstGeom prst="rect">
            <a:avLst/>
          </a:prstGeom>
          <a:solidFill>
            <a:srgbClr val="FBECD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495300" y="2149475"/>
            <a:ext cx="8218488" cy="3465513"/>
          </a:xfrm>
          <a:prstGeom prst="rect">
            <a:avLst/>
          </a:prstGeom>
          <a:noFill/>
          <a:ln w="25400">
            <a:solidFill>
              <a:srgbClr val="322B8D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600075" y="5176838"/>
            <a:ext cx="420688" cy="438150"/>
          </a:xfrm>
          <a:prstGeom prst="rect">
            <a:avLst/>
          </a:prstGeom>
          <a:solidFill>
            <a:srgbClr val="7972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1863725" y="5260975"/>
            <a:ext cx="422275" cy="354013"/>
          </a:xfrm>
          <a:prstGeom prst="rect">
            <a:avLst/>
          </a:prstGeom>
          <a:solidFill>
            <a:srgbClr val="7972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2497138" y="5084763"/>
            <a:ext cx="420687" cy="530225"/>
          </a:xfrm>
          <a:prstGeom prst="rect">
            <a:avLst/>
          </a:prstGeom>
          <a:solidFill>
            <a:srgbClr val="7972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3760788" y="5205413"/>
            <a:ext cx="422275" cy="409575"/>
          </a:xfrm>
          <a:prstGeom prst="rect">
            <a:avLst/>
          </a:prstGeom>
          <a:solidFill>
            <a:srgbClr val="7972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4392613" y="5135563"/>
            <a:ext cx="420687" cy="479425"/>
          </a:xfrm>
          <a:prstGeom prst="rect">
            <a:avLst/>
          </a:prstGeom>
          <a:solidFill>
            <a:srgbClr val="7972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5024438" y="5192713"/>
            <a:ext cx="420687" cy="422275"/>
          </a:xfrm>
          <a:prstGeom prst="rect">
            <a:avLst/>
          </a:prstGeom>
          <a:solidFill>
            <a:srgbClr val="7972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5656263" y="5170488"/>
            <a:ext cx="422275" cy="444500"/>
          </a:xfrm>
          <a:prstGeom prst="rect">
            <a:avLst/>
          </a:prstGeom>
          <a:solidFill>
            <a:srgbClr val="7972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6921500" y="5267325"/>
            <a:ext cx="420688" cy="347663"/>
          </a:xfrm>
          <a:prstGeom prst="rect">
            <a:avLst/>
          </a:prstGeom>
          <a:solidFill>
            <a:srgbClr val="7972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7553325" y="5122863"/>
            <a:ext cx="422275" cy="492125"/>
          </a:xfrm>
          <a:prstGeom prst="rect">
            <a:avLst/>
          </a:prstGeom>
          <a:solidFill>
            <a:srgbClr val="7972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8185150" y="5199063"/>
            <a:ext cx="422275" cy="415925"/>
          </a:xfrm>
          <a:prstGeom prst="rect">
            <a:avLst/>
          </a:prstGeom>
          <a:solidFill>
            <a:srgbClr val="7972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 flipV="1">
            <a:off x="809625" y="5103813"/>
            <a:ext cx="0" cy="73025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5" name="Line 19"/>
          <p:cNvSpPr>
            <a:spLocks noChangeShapeType="1"/>
          </p:cNvSpPr>
          <p:nvPr/>
        </p:nvSpPr>
        <p:spPr bwMode="auto">
          <a:xfrm>
            <a:off x="777875" y="5103813"/>
            <a:ext cx="66675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6" name="Line 20"/>
          <p:cNvSpPr>
            <a:spLocks noChangeShapeType="1"/>
          </p:cNvSpPr>
          <p:nvPr/>
        </p:nvSpPr>
        <p:spPr bwMode="auto">
          <a:xfrm flipV="1">
            <a:off x="2074863" y="5173663"/>
            <a:ext cx="0" cy="87312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7" name="Line 21"/>
          <p:cNvSpPr>
            <a:spLocks noChangeShapeType="1"/>
          </p:cNvSpPr>
          <p:nvPr/>
        </p:nvSpPr>
        <p:spPr bwMode="auto">
          <a:xfrm>
            <a:off x="2041525" y="5173663"/>
            <a:ext cx="68263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8" name="Line 22"/>
          <p:cNvSpPr>
            <a:spLocks noChangeShapeType="1"/>
          </p:cNvSpPr>
          <p:nvPr/>
        </p:nvSpPr>
        <p:spPr bwMode="auto">
          <a:xfrm flipV="1">
            <a:off x="2706688" y="4981575"/>
            <a:ext cx="0" cy="103188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9" name="Line 23"/>
          <p:cNvSpPr>
            <a:spLocks noChangeShapeType="1"/>
          </p:cNvSpPr>
          <p:nvPr/>
        </p:nvSpPr>
        <p:spPr bwMode="auto">
          <a:xfrm>
            <a:off x="2674938" y="4981575"/>
            <a:ext cx="66675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0" name="Line 24"/>
          <p:cNvSpPr>
            <a:spLocks noChangeShapeType="1"/>
          </p:cNvSpPr>
          <p:nvPr/>
        </p:nvSpPr>
        <p:spPr bwMode="auto">
          <a:xfrm flipV="1">
            <a:off x="3971925" y="5072063"/>
            <a:ext cx="0" cy="13335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1" name="Line 25"/>
          <p:cNvSpPr>
            <a:spLocks noChangeShapeType="1"/>
          </p:cNvSpPr>
          <p:nvPr/>
        </p:nvSpPr>
        <p:spPr bwMode="auto">
          <a:xfrm>
            <a:off x="3938588" y="5072063"/>
            <a:ext cx="68262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2" name="Line 26"/>
          <p:cNvSpPr>
            <a:spLocks noChangeShapeType="1"/>
          </p:cNvSpPr>
          <p:nvPr/>
        </p:nvSpPr>
        <p:spPr bwMode="auto">
          <a:xfrm flipV="1">
            <a:off x="4602163" y="4953000"/>
            <a:ext cx="0" cy="182563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3" name="Line 27"/>
          <p:cNvSpPr>
            <a:spLocks noChangeShapeType="1"/>
          </p:cNvSpPr>
          <p:nvPr/>
        </p:nvSpPr>
        <p:spPr bwMode="auto">
          <a:xfrm>
            <a:off x="4570413" y="4953000"/>
            <a:ext cx="66675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4" name="Line 28"/>
          <p:cNvSpPr>
            <a:spLocks noChangeShapeType="1"/>
          </p:cNvSpPr>
          <p:nvPr/>
        </p:nvSpPr>
        <p:spPr bwMode="auto">
          <a:xfrm flipV="1">
            <a:off x="5235575" y="5048250"/>
            <a:ext cx="0" cy="144463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5" name="Line 29"/>
          <p:cNvSpPr>
            <a:spLocks noChangeShapeType="1"/>
          </p:cNvSpPr>
          <p:nvPr/>
        </p:nvSpPr>
        <p:spPr bwMode="auto">
          <a:xfrm>
            <a:off x="5202238" y="5048250"/>
            <a:ext cx="66675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6" name="Line 30"/>
          <p:cNvSpPr>
            <a:spLocks noChangeShapeType="1"/>
          </p:cNvSpPr>
          <p:nvPr/>
        </p:nvSpPr>
        <p:spPr bwMode="auto">
          <a:xfrm flipV="1">
            <a:off x="5867400" y="5048250"/>
            <a:ext cx="0" cy="122238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7" name="Line 31"/>
          <p:cNvSpPr>
            <a:spLocks noChangeShapeType="1"/>
          </p:cNvSpPr>
          <p:nvPr/>
        </p:nvSpPr>
        <p:spPr bwMode="auto">
          <a:xfrm>
            <a:off x="5834063" y="5048250"/>
            <a:ext cx="68262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8" name="Line 32"/>
          <p:cNvSpPr>
            <a:spLocks noChangeShapeType="1"/>
          </p:cNvSpPr>
          <p:nvPr/>
        </p:nvSpPr>
        <p:spPr bwMode="auto">
          <a:xfrm flipV="1">
            <a:off x="7132638" y="5035550"/>
            <a:ext cx="0" cy="231775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9" name="Line 33"/>
          <p:cNvSpPr>
            <a:spLocks noChangeShapeType="1"/>
          </p:cNvSpPr>
          <p:nvPr/>
        </p:nvSpPr>
        <p:spPr bwMode="auto">
          <a:xfrm>
            <a:off x="7099300" y="5035550"/>
            <a:ext cx="66675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0" name="Line 34"/>
          <p:cNvSpPr>
            <a:spLocks noChangeShapeType="1"/>
          </p:cNvSpPr>
          <p:nvPr/>
        </p:nvSpPr>
        <p:spPr bwMode="auto">
          <a:xfrm flipV="1">
            <a:off x="7764463" y="4918075"/>
            <a:ext cx="0" cy="204788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1" name="Line 35"/>
          <p:cNvSpPr>
            <a:spLocks noChangeShapeType="1"/>
          </p:cNvSpPr>
          <p:nvPr/>
        </p:nvSpPr>
        <p:spPr bwMode="auto">
          <a:xfrm>
            <a:off x="7731125" y="4918075"/>
            <a:ext cx="66675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2" name="Line 36"/>
          <p:cNvSpPr>
            <a:spLocks noChangeShapeType="1"/>
          </p:cNvSpPr>
          <p:nvPr/>
        </p:nvSpPr>
        <p:spPr bwMode="auto">
          <a:xfrm flipV="1">
            <a:off x="8396288" y="5100638"/>
            <a:ext cx="0" cy="98425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3" name="Line 37"/>
          <p:cNvSpPr>
            <a:spLocks noChangeShapeType="1"/>
          </p:cNvSpPr>
          <p:nvPr/>
        </p:nvSpPr>
        <p:spPr bwMode="auto">
          <a:xfrm>
            <a:off x="8362950" y="5100638"/>
            <a:ext cx="68263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4" name="Line 38"/>
          <p:cNvSpPr>
            <a:spLocks noChangeShapeType="1"/>
          </p:cNvSpPr>
          <p:nvPr/>
        </p:nvSpPr>
        <p:spPr bwMode="auto">
          <a:xfrm>
            <a:off x="809625" y="5176838"/>
            <a:ext cx="0" cy="6350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5" name="Line 39"/>
          <p:cNvSpPr>
            <a:spLocks noChangeShapeType="1"/>
          </p:cNvSpPr>
          <p:nvPr/>
        </p:nvSpPr>
        <p:spPr bwMode="auto">
          <a:xfrm>
            <a:off x="777875" y="5240338"/>
            <a:ext cx="66675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6" name="Line 40"/>
          <p:cNvSpPr>
            <a:spLocks noChangeShapeType="1"/>
          </p:cNvSpPr>
          <p:nvPr/>
        </p:nvSpPr>
        <p:spPr bwMode="auto">
          <a:xfrm>
            <a:off x="2074863" y="5260975"/>
            <a:ext cx="0" cy="73025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7" name="Line 41"/>
          <p:cNvSpPr>
            <a:spLocks noChangeShapeType="1"/>
          </p:cNvSpPr>
          <p:nvPr/>
        </p:nvSpPr>
        <p:spPr bwMode="auto">
          <a:xfrm>
            <a:off x="2041525" y="5334000"/>
            <a:ext cx="68263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8" name="Line 42"/>
          <p:cNvSpPr>
            <a:spLocks noChangeShapeType="1"/>
          </p:cNvSpPr>
          <p:nvPr/>
        </p:nvSpPr>
        <p:spPr bwMode="auto">
          <a:xfrm>
            <a:off x="2706688" y="5084763"/>
            <a:ext cx="0" cy="92075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9" name="Line 43"/>
          <p:cNvSpPr>
            <a:spLocks noChangeShapeType="1"/>
          </p:cNvSpPr>
          <p:nvPr/>
        </p:nvSpPr>
        <p:spPr bwMode="auto">
          <a:xfrm>
            <a:off x="2674938" y="5176838"/>
            <a:ext cx="66675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00" name="Line 44"/>
          <p:cNvSpPr>
            <a:spLocks noChangeShapeType="1"/>
          </p:cNvSpPr>
          <p:nvPr/>
        </p:nvSpPr>
        <p:spPr bwMode="auto">
          <a:xfrm>
            <a:off x="3971925" y="5205413"/>
            <a:ext cx="0" cy="103187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01" name="Line 45"/>
          <p:cNvSpPr>
            <a:spLocks noChangeShapeType="1"/>
          </p:cNvSpPr>
          <p:nvPr/>
        </p:nvSpPr>
        <p:spPr bwMode="auto">
          <a:xfrm>
            <a:off x="3938588" y="5308600"/>
            <a:ext cx="68262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02" name="Line 46"/>
          <p:cNvSpPr>
            <a:spLocks noChangeShapeType="1"/>
          </p:cNvSpPr>
          <p:nvPr/>
        </p:nvSpPr>
        <p:spPr bwMode="auto">
          <a:xfrm>
            <a:off x="4602163" y="5135563"/>
            <a:ext cx="0" cy="138112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03" name="Line 47"/>
          <p:cNvSpPr>
            <a:spLocks noChangeShapeType="1"/>
          </p:cNvSpPr>
          <p:nvPr/>
        </p:nvSpPr>
        <p:spPr bwMode="auto">
          <a:xfrm>
            <a:off x="4570413" y="5273675"/>
            <a:ext cx="66675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04" name="Line 48"/>
          <p:cNvSpPr>
            <a:spLocks noChangeShapeType="1"/>
          </p:cNvSpPr>
          <p:nvPr/>
        </p:nvSpPr>
        <p:spPr bwMode="auto">
          <a:xfrm>
            <a:off x="5235575" y="5192713"/>
            <a:ext cx="0" cy="112712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05" name="Line 49"/>
          <p:cNvSpPr>
            <a:spLocks noChangeShapeType="1"/>
          </p:cNvSpPr>
          <p:nvPr/>
        </p:nvSpPr>
        <p:spPr bwMode="auto">
          <a:xfrm>
            <a:off x="5202238" y="5305425"/>
            <a:ext cx="66675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06" name="Line 50"/>
          <p:cNvSpPr>
            <a:spLocks noChangeShapeType="1"/>
          </p:cNvSpPr>
          <p:nvPr/>
        </p:nvSpPr>
        <p:spPr bwMode="auto">
          <a:xfrm>
            <a:off x="5867400" y="5170488"/>
            <a:ext cx="0" cy="96837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07" name="Line 51"/>
          <p:cNvSpPr>
            <a:spLocks noChangeShapeType="1"/>
          </p:cNvSpPr>
          <p:nvPr/>
        </p:nvSpPr>
        <p:spPr bwMode="auto">
          <a:xfrm>
            <a:off x="5834063" y="5267325"/>
            <a:ext cx="68262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08" name="Line 52"/>
          <p:cNvSpPr>
            <a:spLocks noChangeShapeType="1"/>
          </p:cNvSpPr>
          <p:nvPr/>
        </p:nvSpPr>
        <p:spPr bwMode="auto">
          <a:xfrm>
            <a:off x="7132638" y="5267325"/>
            <a:ext cx="0" cy="149225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09" name="Line 53"/>
          <p:cNvSpPr>
            <a:spLocks noChangeShapeType="1"/>
          </p:cNvSpPr>
          <p:nvPr/>
        </p:nvSpPr>
        <p:spPr bwMode="auto">
          <a:xfrm>
            <a:off x="7099300" y="5416550"/>
            <a:ext cx="66675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10" name="Line 54"/>
          <p:cNvSpPr>
            <a:spLocks noChangeShapeType="1"/>
          </p:cNvSpPr>
          <p:nvPr/>
        </p:nvSpPr>
        <p:spPr bwMode="auto">
          <a:xfrm>
            <a:off x="7764463" y="5122863"/>
            <a:ext cx="0" cy="153987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11" name="Line 55"/>
          <p:cNvSpPr>
            <a:spLocks noChangeShapeType="1"/>
          </p:cNvSpPr>
          <p:nvPr/>
        </p:nvSpPr>
        <p:spPr bwMode="auto">
          <a:xfrm>
            <a:off x="7731125" y="5276850"/>
            <a:ext cx="66675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12" name="Line 56"/>
          <p:cNvSpPr>
            <a:spLocks noChangeShapeType="1"/>
          </p:cNvSpPr>
          <p:nvPr/>
        </p:nvSpPr>
        <p:spPr bwMode="auto">
          <a:xfrm>
            <a:off x="8396288" y="5199063"/>
            <a:ext cx="0" cy="77787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13" name="Line 57"/>
          <p:cNvSpPr>
            <a:spLocks noChangeShapeType="1"/>
          </p:cNvSpPr>
          <p:nvPr/>
        </p:nvSpPr>
        <p:spPr bwMode="auto">
          <a:xfrm>
            <a:off x="8362950" y="5276850"/>
            <a:ext cx="68263" cy="0"/>
          </a:xfrm>
          <a:prstGeom prst="line">
            <a:avLst/>
          </a:prstGeom>
          <a:noFill/>
          <a:ln w="2540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14" name="Line 58"/>
          <p:cNvSpPr>
            <a:spLocks noChangeShapeType="1"/>
          </p:cNvSpPr>
          <p:nvPr/>
        </p:nvSpPr>
        <p:spPr bwMode="auto">
          <a:xfrm>
            <a:off x="495300" y="2149475"/>
            <a:ext cx="0" cy="3465513"/>
          </a:xfrm>
          <a:prstGeom prst="line">
            <a:avLst/>
          </a:prstGeom>
          <a:noFill/>
          <a:ln w="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15" name="Line 59"/>
          <p:cNvSpPr>
            <a:spLocks noChangeShapeType="1"/>
          </p:cNvSpPr>
          <p:nvPr/>
        </p:nvSpPr>
        <p:spPr bwMode="auto">
          <a:xfrm>
            <a:off x="495300" y="5614988"/>
            <a:ext cx="8218488" cy="0"/>
          </a:xfrm>
          <a:prstGeom prst="line">
            <a:avLst/>
          </a:prstGeom>
          <a:noFill/>
          <a:ln w="0">
            <a:solidFill>
              <a:srgbClr val="322B8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16" name="Rectangle 60"/>
          <p:cNvSpPr>
            <a:spLocks noChangeArrowheads="1"/>
          </p:cNvSpPr>
          <p:nvPr/>
        </p:nvSpPr>
        <p:spPr bwMode="auto">
          <a:xfrm>
            <a:off x="8293100" y="4903788"/>
            <a:ext cx="25167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13.2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19517" name="Rectangle 61"/>
          <p:cNvSpPr>
            <a:spLocks noChangeArrowheads="1"/>
          </p:cNvSpPr>
          <p:nvPr/>
        </p:nvSpPr>
        <p:spPr bwMode="auto">
          <a:xfrm>
            <a:off x="7661275" y="4716463"/>
            <a:ext cx="25167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15.6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19518" name="Rectangle 62"/>
          <p:cNvSpPr>
            <a:spLocks noChangeArrowheads="1"/>
          </p:cNvSpPr>
          <p:nvPr/>
        </p:nvSpPr>
        <p:spPr bwMode="auto">
          <a:xfrm>
            <a:off x="7029450" y="4841875"/>
            <a:ext cx="25167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11.0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19519" name="Rectangle 63"/>
          <p:cNvSpPr>
            <a:spLocks noChangeArrowheads="1"/>
          </p:cNvSpPr>
          <p:nvPr/>
        </p:nvSpPr>
        <p:spPr bwMode="auto">
          <a:xfrm>
            <a:off x="5764213" y="4852988"/>
            <a:ext cx="25167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14.1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19520" name="Rectangle 64"/>
          <p:cNvSpPr>
            <a:spLocks noChangeArrowheads="1"/>
          </p:cNvSpPr>
          <p:nvPr/>
        </p:nvSpPr>
        <p:spPr bwMode="auto">
          <a:xfrm>
            <a:off x="5132388" y="4852988"/>
            <a:ext cx="25167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13.4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19521" name="Rectangle 65"/>
          <p:cNvSpPr>
            <a:spLocks noChangeArrowheads="1"/>
          </p:cNvSpPr>
          <p:nvPr/>
        </p:nvSpPr>
        <p:spPr bwMode="auto">
          <a:xfrm>
            <a:off x="4498975" y="4764088"/>
            <a:ext cx="25167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15.2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19522" name="Rectangle 66"/>
          <p:cNvSpPr>
            <a:spLocks noChangeArrowheads="1"/>
          </p:cNvSpPr>
          <p:nvPr/>
        </p:nvSpPr>
        <p:spPr bwMode="auto">
          <a:xfrm>
            <a:off x="3868738" y="4875213"/>
            <a:ext cx="25167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13.0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19523" name="Rectangle 67"/>
          <p:cNvSpPr>
            <a:spLocks noChangeArrowheads="1"/>
          </p:cNvSpPr>
          <p:nvPr/>
        </p:nvSpPr>
        <p:spPr bwMode="auto">
          <a:xfrm>
            <a:off x="2603500" y="4789488"/>
            <a:ext cx="25167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16.8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19524" name="Rectangle 68"/>
          <p:cNvSpPr>
            <a:spLocks noChangeArrowheads="1"/>
          </p:cNvSpPr>
          <p:nvPr/>
        </p:nvSpPr>
        <p:spPr bwMode="auto">
          <a:xfrm>
            <a:off x="1971675" y="4987925"/>
            <a:ext cx="25167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11.2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19525" name="Rectangle 69"/>
          <p:cNvSpPr>
            <a:spLocks noChangeArrowheads="1"/>
          </p:cNvSpPr>
          <p:nvPr/>
        </p:nvSpPr>
        <p:spPr bwMode="auto">
          <a:xfrm>
            <a:off x="708025" y="4913313"/>
            <a:ext cx="25167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 dirty="0">
                <a:solidFill>
                  <a:srgbClr val="322B8D"/>
                </a:solidFill>
              </a:rPr>
              <a:t>13.9</a:t>
            </a:r>
            <a:endParaRPr lang="en-US" sz="3200" dirty="0">
              <a:solidFill>
                <a:srgbClr val="322B8D"/>
              </a:solidFill>
            </a:endParaRPr>
          </a:p>
        </p:txBody>
      </p:sp>
      <p:sp>
        <p:nvSpPr>
          <p:cNvPr id="19526" name="Rectangle 70"/>
          <p:cNvSpPr>
            <a:spLocks noChangeArrowheads="1"/>
          </p:cNvSpPr>
          <p:nvPr/>
        </p:nvSpPr>
        <p:spPr bwMode="auto">
          <a:xfrm>
            <a:off x="350838" y="5546725"/>
            <a:ext cx="705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0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19527" name="Rectangle 71"/>
          <p:cNvSpPr>
            <a:spLocks noChangeArrowheads="1"/>
          </p:cNvSpPr>
          <p:nvPr/>
        </p:nvSpPr>
        <p:spPr bwMode="auto">
          <a:xfrm>
            <a:off x="292100" y="4918075"/>
            <a:ext cx="14106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20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19528" name="Rectangle 72"/>
          <p:cNvSpPr>
            <a:spLocks noChangeArrowheads="1"/>
          </p:cNvSpPr>
          <p:nvPr/>
        </p:nvSpPr>
        <p:spPr bwMode="auto">
          <a:xfrm>
            <a:off x="292100" y="4286250"/>
            <a:ext cx="14106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40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19529" name="Rectangle 73"/>
          <p:cNvSpPr>
            <a:spLocks noChangeArrowheads="1"/>
          </p:cNvSpPr>
          <p:nvPr/>
        </p:nvSpPr>
        <p:spPr bwMode="auto">
          <a:xfrm>
            <a:off x="292100" y="3657600"/>
            <a:ext cx="14106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60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19530" name="Rectangle 74"/>
          <p:cNvSpPr>
            <a:spLocks noChangeArrowheads="1"/>
          </p:cNvSpPr>
          <p:nvPr/>
        </p:nvSpPr>
        <p:spPr bwMode="auto">
          <a:xfrm>
            <a:off x="292100" y="3027363"/>
            <a:ext cx="14106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80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19531" name="Rectangle 75"/>
          <p:cNvSpPr>
            <a:spLocks noChangeArrowheads="1"/>
          </p:cNvSpPr>
          <p:nvPr/>
        </p:nvSpPr>
        <p:spPr bwMode="auto">
          <a:xfrm>
            <a:off x="233363" y="2397125"/>
            <a:ext cx="21159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100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19532" name="Rectangle 76"/>
          <p:cNvSpPr>
            <a:spLocks noChangeArrowheads="1"/>
          </p:cNvSpPr>
          <p:nvPr/>
        </p:nvSpPr>
        <p:spPr bwMode="auto">
          <a:xfrm>
            <a:off x="682625" y="5711825"/>
            <a:ext cx="3251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Total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19533" name="Rectangle 77"/>
          <p:cNvSpPr>
            <a:spLocks noChangeArrowheads="1"/>
          </p:cNvSpPr>
          <p:nvPr/>
        </p:nvSpPr>
        <p:spPr bwMode="auto">
          <a:xfrm>
            <a:off x="1955800" y="5711825"/>
            <a:ext cx="3270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Male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19534" name="Rectangle 78"/>
          <p:cNvSpPr>
            <a:spLocks noChangeArrowheads="1"/>
          </p:cNvSpPr>
          <p:nvPr/>
        </p:nvSpPr>
        <p:spPr bwMode="auto">
          <a:xfrm>
            <a:off x="2522538" y="5711825"/>
            <a:ext cx="4568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Female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19535" name="Rectangle 79"/>
          <p:cNvSpPr>
            <a:spLocks noChangeArrowheads="1"/>
          </p:cNvSpPr>
          <p:nvPr/>
        </p:nvSpPr>
        <p:spPr bwMode="auto">
          <a:xfrm>
            <a:off x="3876675" y="5711825"/>
            <a:ext cx="245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 9th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19536" name="Rectangle 80"/>
          <p:cNvSpPr>
            <a:spLocks noChangeArrowheads="1"/>
          </p:cNvSpPr>
          <p:nvPr/>
        </p:nvSpPr>
        <p:spPr bwMode="auto">
          <a:xfrm>
            <a:off x="4494213" y="5711825"/>
            <a:ext cx="280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10th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19537" name="Rectangle 81"/>
          <p:cNvSpPr>
            <a:spLocks noChangeArrowheads="1"/>
          </p:cNvSpPr>
          <p:nvPr/>
        </p:nvSpPr>
        <p:spPr bwMode="auto">
          <a:xfrm>
            <a:off x="5127625" y="5711825"/>
            <a:ext cx="280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11th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19538" name="Rectangle 82"/>
          <p:cNvSpPr>
            <a:spLocks noChangeArrowheads="1"/>
          </p:cNvSpPr>
          <p:nvPr/>
        </p:nvSpPr>
        <p:spPr bwMode="auto">
          <a:xfrm>
            <a:off x="5759450" y="5711825"/>
            <a:ext cx="280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12th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19539" name="Rectangle 83"/>
          <p:cNvSpPr>
            <a:spLocks noChangeArrowheads="1"/>
          </p:cNvSpPr>
          <p:nvPr/>
        </p:nvSpPr>
        <p:spPr bwMode="auto">
          <a:xfrm>
            <a:off x="6969125" y="5711825"/>
            <a:ext cx="4472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Black*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19540" name="Rectangle 84"/>
          <p:cNvSpPr>
            <a:spLocks noChangeArrowheads="1"/>
          </p:cNvSpPr>
          <p:nvPr/>
        </p:nvSpPr>
        <p:spPr bwMode="auto">
          <a:xfrm>
            <a:off x="7527925" y="5711825"/>
            <a:ext cx="6636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Hispanic/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19541" name="Rectangle 85"/>
          <p:cNvSpPr>
            <a:spLocks noChangeArrowheads="1"/>
          </p:cNvSpPr>
          <p:nvPr/>
        </p:nvSpPr>
        <p:spPr bwMode="auto">
          <a:xfrm>
            <a:off x="7605713" y="5851525"/>
            <a:ext cx="41530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Latino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19542" name="Rectangle 86"/>
          <p:cNvSpPr>
            <a:spLocks noChangeArrowheads="1"/>
          </p:cNvSpPr>
          <p:nvPr/>
        </p:nvSpPr>
        <p:spPr bwMode="auto">
          <a:xfrm>
            <a:off x="8231188" y="5711825"/>
            <a:ext cx="4776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322B8D"/>
                </a:solidFill>
              </a:rPr>
              <a:t>White*</a:t>
            </a:r>
            <a:endParaRPr lang="en-US" sz="3200">
              <a:solidFill>
                <a:srgbClr val="322B8D"/>
              </a:solidFill>
            </a:endParaRPr>
          </a:p>
        </p:txBody>
      </p:sp>
      <p:sp>
        <p:nvSpPr>
          <p:cNvPr id="19543" name="Text Box 87"/>
          <p:cNvSpPr txBox="1">
            <a:spLocks noChangeArrowheads="1"/>
          </p:cNvSpPr>
          <p:nvPr/>
        </p:nvSpPr>
        <p:spPr bwMode="auto">
          <a:xfrm>
            <a:off x="0" y="152400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>
                <a:solidFill>
                  <a:srgbClr val="322B8D"/>
                </a:solidFill>
              </a:rPr>
              <a:t>Kansas High School </a:t>
            </a:r>
            <a:r>
              <a:rPr lang="en-US" sz="2400" b="1" dirty="0" smtClean="0">
                <a:solidFill>
                  <a:srgbClr val="322B8D"/>
                </a:solidFill>
              </a:rPr>
              <a:t>Survey (2007 YRBS)</a:t>
            </a:r>
            <a:endParaRPr lang="en-US" sz="2400" b="1" dirty="0">
              <a:solidFill>
                <a:srgbClr val="322B8D"/>
              </a:solidFill>
            </a:endParaRPr>
          </a:p>
        </p:txBody>
      </p:sp>
      <p:sp>
        <p:nvSpPr>
          <p:cNvPr id="19544" name="Text Box 88"/>
          <p:cNvSpPr txBox="1">
            <a:spLocks noChangeArrowheads="1"/>
          </p:cNvSpPr>
          <p:nvPr/>
        </p:nvSpPr>
        <p:spPr bwMode="auto">
          <a:xfrm>
            <a:off x="533400" y="609600"/>
            <a:ext cx="8128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 b="1" dirty="0">
                <a:solidFill>
                  <a:srgbClr val="322B8D"/>
                </a:solidFill>
              </a:rPr>
              <a:t>Percentage of students who seriously considered attempting suicide during the past 12 months</a:t>
            </a:r>
          </a:p>
        </p:txBody>
      </p:sp>
      <p:sp>
        <p:nvSpPr>
          <p:cNvPr id="19545" name="Text Box 89"/>
          <p:cNvSpPr txBox="1">
            <a:spLocks noChangeArrowheads="1"/>
          </p:cNvSpPr>
          <p:nvPr/>
        </p:nvSpPr>
        <p:spPr bwMode="auto">
          <a:xfrm>
            <a:off x="381000" y="6286500"/>
            <a:ext cx="635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>
                <a:solidFill>
                  <a:srgbClr val="322B8D"/>
                </a:solidFill>
              </a:rPr>
              <a:t>QN24 - Weighted Data</a:t>
            </a:r>
          </a:p>
        </p:txBody>
      </p:sp>
      <p:sp>
        <p:nvSpPr>
          <p:cNvPr id="19546" name="Text Box 90"/>
          <p:cNvSpPr txBox="1">
            <a:spLocks noChangeArrowheads="1"/>
          </p:cNvSpPr>
          <p:nvPr/>
        </p:nvSpPr>
        <p:spPr bwMode="auto">
          <a:xfrm>
            <a:off x="381000" y="6413500"/>
            <a:ext cx="635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>
                <a:solidFill>
                  <a:srgbClr val="322B8D"/>
                </a:solidFill>
              </a:rPr>
              <a:t>*Non-Hispanic.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552</TotalTime>
  <Words>745</Words>
  <Application>Microsoft Office PowerPoint</Application>
  <PresentationFormat>On-screen Show (4:3)</PresentationFormat>
  <Paragraphs>236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Equity</vt:lpstr>
      <vt:lpstr>Children and Adolescents Meeting 2 Data Review</vt:lpstr>
      <vt:lpstr>Children and Adolescents Data Session</vt:lpstr>
      <vt:lpstr>Indicator Prioritization Worksheet Results (Rank Order of Indicators)</vt:lpstr>
      <vt:lpstr>Indicator Prioritization Worksheet Results Common Groupings of Indicators</vt:lpstr>
      <vt:lpstr>Clarifications and Follow-up Research</vt:lpstr>
      <vt:lpstr>Clarifications and Follow-up Research</vt:lpstr>
      <vt:lpstr>Child Abuse and Neglect Data</vt:lpstr>
      <vt:lpstr>Clarifications and Follow-up Research</vt:lpstr>
      <vt:lpstr>Slide 9</vt:lpstr>
      <vt:lpstr>Slide 10</vt:lpstr>
      <vt:lpstr>Slide 11</vt:lpstr>
      <vt:lpstr>Clarifications and Follow-up Research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Children and Adolescents Meeting 2 Data Review</dc:title>
  <dc:creator>Connie Satzler</dc:creator>
  <cp:lastModifiedBy>Connie Satzler</cp:lastModifiedBy>
  <cp:revision>54</cp:revision>
  <dcterms:created xsi:type="dcterms:W3CDTF">2010-01-29T02:18:36Z</dcterms:created>
  <dcterms:modified xsi:type="dcterms:W3CDTF">2010-01-29T11:31:11Z</dcterms:modified>
</cp:coreProperties>
</file>