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18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517DDE92-D9C2-4D71-9457-A10A701BCD9A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811016F3-9DB1-4E5A-8A09-0B15D8D413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6AF6110F-1967-480A-BD7B-592B6FC7B675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5686DA2F-8519-4BD4-8F96-08A341E930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FF234-72EF-450E-AC57-BBAEFFAA4D6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FF234-72EF-450E-AC57-BBAEFFAA4D6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DA2F-8519-4BD4-8F96-08A341E9304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FF234-72EF-450E-AC57-BBAEFFAA4D6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915C06-B3BC-4C1B-912E-FDDBE2214526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98B22B-CC71-455C-9045-D06D98803C58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Logo - option 1"/>
          <p:cNvPicPr>
            <a:picLocks noChangeAspect="1" noChangeArrowheads="1"/>
          </p:cNvPicPr>
          <p:nvPr userDrawn="1"/>
        </p:nvPicPr>
        <p:blipFill>
          <a:blip r:embed="rId13" cstate="print"/>
          <a:srcRect t="9103" b="10925"/>
          <a:stretch>
            <a:fillRect/>
          </a:stretch>
        </p:blipFill>
        <p:spPr bwMode="auto">
          <a:xfrm>
            <a:off x="7543800" y="6019800"/>
            <a:ext cx="1363662" cy="627063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 userDrawn="1"/>
        </p:nvCxnSpPr>
        <p:spPr>
          <a:xfrm>
            <a:off x="381000" y="1322440"/>
            <a:ext cx="8458200" cy="0"/>
          </a:xfrm>
          <a:prstGeom prst="line">
            <a:avLst/>
          </a:prstGeom>
          <a:ln w="25400"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imh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28,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Children and Adolescents</a:t>
            </a:r>
            <a:br>
              <a:rPr lang="en-US" dirty="0" smtClean="0"/>
            </a:br>
            <a:r>
              <a:rPr lang="en-US" dirty="0" smtClean="0"/>
              <a:t>Meeting 2 Data Review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152900"/>
            <a:ext cx="2324100" cy="1333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95300" y="2149475"/>
            <a:ext cx="8218488" cy="3465513"/>
          </a:xfrm>
          <a:prstGeom prst="rect">
            <a:avLst/>
          </a:prstGeom>
          <a:solidFill>
            <a:srgbClr val="FBEC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320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95300" y="2149475"/>
            <a:ext cx="8218488" cy="3465513"/>
          </a:xfrm>
          <a:prstGeom prst="rect">
            <a:avLst/>
          </a:prstGeom>
          <a:noFill/>
          <a:ln w="25400">
            <a:solidFill>
              <a:srgbClr val="322B8D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00075" y="5311775"/>
            <a:ext cx="420688" cy="30321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863725" y="5353050"/>
            <a:ext cx="422275" cy="26193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497138" y="5267325"/>
            <a:ext cx="420687" cy="34766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760788" y="5353050"/>
            <a:ext cx="422275" cy="26193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392613" y="5230813"/>
            <a:ext cx="420687" cy="38417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4438" y="5372100"/>
            <a:ext cx="420687" cy="24288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656263" y="5311775"/>
            <a:ext cx="422275" cy="30321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921500" y="5410200"/>
            <a:ext cx="420688" cy="20478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553325" y="5160963"/>
            <a:ext cx="422275" cy="45402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8185150" y="5330825"/>
            <a:ext cx="422275" cy="28416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809625" y="5243513"/>
            <a:ext cx="0" cy="6826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77875" y="5243513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2074863" y="5254625"/>
            <a:ext cx="0" cy="984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041525" y="5254625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706688" y="5186363"/>
            <a:ext cx="0" cy="8096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674938" y="5186363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V="1">
            <a:off x="3971925" y="5267325"/>
            <a:ext cx="0" cy="857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3938588" y="5267325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4602163" y="5081588"/>
            <a:ext cx="0" cy="1492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4570413" y="508158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5235575" y="5257800"/>
            <a:ext cx="0" cy="11430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5202238" y="525780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V="1">
            <a:off x="5867400" y="5192713"/>
            <a:ext cx="0" cy="11906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5834063" y="5192713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7132638" y="5208588"/>
            <a:ext cx="0" cy="20161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7099300" y="520858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V="1">
            <a:off x="7764463" y="5006975"/>
            <a:ext cx="0" cy="1539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7731125" y="500697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V="1">
            <a:off x="8396288" y="5243513"/>
            <a:ext cx="0" cy="8731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8362950" y="5243513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>
            <a:off x="809625" y="5311775"/>
            <a:ext cx="0" cy="603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777875" y="537210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2074863" y="5353050"/>
            <a:ext cx="0" cy="730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2041525" y="5426075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2706688" y="5267325"/>
            <a:ext cx="0" cy="730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2674938" y="534035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3971925" y="5353050"/>
            <a:ext cx="0" cy="666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3938588" y="5419725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4602163" y="5230813"/>
            <a:ext cx="0" cy="10636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4570413" y="533717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5235575" y="5372100"/>
            <a:ext cx="0" cy="777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5202238" y="544988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5867400" y="5311775"/>
            <a:ext cx="0" cy="920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5834063" y="5403850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7132638" y="5410200"/>
            <a:ext cx="0" cy="1031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>
            <a:off x="7099300" y="551338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7764463" y="5160963"/>
            <a:ext cx="0" cy="122237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7731125" y="528320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8396288" y="5330825"/>
            <a:ext cx="0" cy="6985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>
            <a:off x="8362950" y="5400675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495300" y="2149475"/>
            <a:ext cx="0" cy="3465513"/>
          </a:xfrm>
          <a:prstGeom prst="line">
            <a:avLst/>
          </a:prstGeom>
          <a:noFill/>
          <a:ln w="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>
            <a:off x="495300" y="5614988"/>
            <a:ext cx="8218488" cy="0"/>
          </a:xfrm>
          <a:prstGeom prst="line">
            <a:avLst/>
          </a:prstGeom>
          <a:noFill/>
          <a:ln w="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Rectangle 60"/>
          <p:cNvSpPr>
            <a:spLocks noChangeArrowheads="1"/>
          </p:cNvSpPr>
          <p:nvPr/>
        </p:nvSpPr>
        <p:spPr bwMode="auto">
          <a:xfrm>
            <a:off x="8323263" y="5056188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9.0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7661275" y="4821238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14.4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7058025" y="5018088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6.5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5794375" y="50069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9.6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5160963" y="5067300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7.7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4498975" y="4889500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12.2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6" name="Rectangle 66"/>
          <p:cNvSpPr>
            <a:spLocks noChangeArrowheads="1"/>
          </p:cNvSpPr>
          <p:nvPr/>
        </p:nvSpPr>
        <p:spPr bwMode="auto">
          <a:xfrm>
            <a:off x="3898900" y="5080000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8.3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2603500" y="4994275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11.0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8" name="Rectangle 68"/>
          <p:cNvSpPr>
            <a:spLocks noChangeArrowheads="1"/>
          </p:cNvSpPr>
          <p:nvPr/>
        </p:nvSpPr>
        <p:spPr bwMode="auto">
          <a:xfrm>
            <a:off x="2001838" y="5068888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8.3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49" name="Rectangle 69"/>
          <p:cNvSpPr>
            <a:spLocks noChangeArrowheads="1"/>
          </p:cNvSpPr>
          <p:nvPr/>
        </p:nvSpPr>
        <p:spPr bwMode="auto">
          <a:xfrm>
            <a:off x="736600" y="50577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9.6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0" name="Rectangle 70"/>
          <p:cNvSpPr>
            <a:spLocks noChangeArrowheads="1"/>
          </p:cNvSpPr>
          <p:nvPr/>
        </p:nvSpPr>
        <p:spPr bwMode="auto">
          <a:xfrm>
            <a:off x="350838" y="5546725"/>
            <a:ext cx="705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1" name="Rectangle 71"/>
          <p:cNvSpPr>
            <a:spLocks noChangeArrowheads="1"/>
          </p:cNvSpPr>
          <p:nvPr/>
        </p:nvSpPr>
        <p:spPr bwMode="auto">
          <a:xfrm>
            <a:off x="292100" y="4918075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20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2" name="Rectangle 72"/>
          <p:cNvSpPr>
            <a:spLocks noChangeArrowheads="1"/>
          </p:cNvSpPr>
          <p:nvPr/>
        </p:nvSpPr>
        <p:spPr bwMode="auto">
          <a:xfrm>
            <a:off x="292100" y="4286250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40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3" name="Rectangle 73"/>
          <p:cNvSpPr>
            <a:spLocks noChangeArrowheads="1"/>
          </p:cNvSpPr>
          <p:nvPr/>
        </p:nvSpPr>
        <p:spPr bwMode="auto">
          <a:xfrm>
            <a:off x="292100" y="3657600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4" name="Rectangle 74"/>
          <p:cNvSpPr>
            <a:spLocks noChangeArrowheads="1"/>
          </p:cNvSpPr>
          <p:nvPr/>
        </p:nvSpPr>
        <p:spPr bwMode="auto">
          <a:xfrm>
            <a:off x="292100" y="3027363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80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233363" y="2397125"/>
            <a:ext cx="211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322B8D"/>
                </a:solidFill>
              </a:rPr>
              <a:t>100</a:t>
            </a:r>
            <a:endParaRPr lang="en-US" sz="3200" dirty="0">
              <a:solidFill>
                <a:srgbClr val="322B8D"/>
              </a:solidFill>
            </a:endParaRPr>
          </a:p>
        </p:txBody>
      </p:sp>
      <p:sp>
        <p:nvSpPr>
          <p:cNvPr id="20556" name="Rectangle 76"/>
          <p:cNvSpPr>
            <a:spLocks noChangeArrowheads="1"/>
          </p:cNvSpPr>
          <p:nvPr/>
        </p:nvSpPr>
        <p:spPr bwMode="auto">
          <a:xfrm>
            <a:off x="682625" y="5711825"/>
            <a:ext cx="3251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Total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7" name="Rectangle 77"/>
          <p:cNvSpPr>
            <a:spLocks noChangeArrowheads="1"/>
          </p:cNvSpPr>
          <p:nvPr/>
        </p:nvSpPr>
        <p:spPr bwMode="auto">
          <a:xfrm>
            <a:off x="1955800" y="5711825"/>
            <a:ext cx="3270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Male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8" name="Rectangle 78"/>
          <p:cNvSpPr>
            <a:spLocks noChangeArrowheads="1"/>
          </p:cNvSpPr>
          <p:nvPr/>
        </p:nvSpPr>
        <p:spPr bwMode="auto">
          <a:xfrm>
            <a:off x="2522538" y="5711825"/>
            <a:ext cx="456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Female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59" name="Rectangle 79"/>
          <p:cNvSpPr>
            <a:spLocks noChangeArrowheads="1"/>
          </p:cNvSpPr>
          <p:nvPr/>
        </p:nvSpPr>
        <p:spPr bwMode="auto">
          <a:xfrm>
            <a:off x="3876675" y="5711825"/>
            <a:ext cx="245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 9th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60" name="Rectangle 80"/>
          <p:cNvSpPr>
            <a:spLocks noChangeArrowheads="1"/>
          </p:cNvSpPr>
          <p:nvPr/>
        </p:nvSpPr>
        <p:spPr bwMode="auto">
          <a:xfrm>
            <a:off x="4494213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10th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61" name="Rectangle 81"/>
          <p:cNvSpPr>
            <a:spLocks noChangeArrowheads="1"/>
          </p:cNvSpPr>
          <p:nvPr/>
        </p:nvSpPr>
        <p:spPr bwMode="auto">
          <a:xfrm>
            <a:off x="5127625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11th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62" name="Rectangle 82"/>
          <p:cNvSpPr>
            <a:spLocks noChangeArrowheads="1"/>
          </p:cNvSpPr>
          <p:nvPr/>
        </p:nvSpPr>
        <p:spPr bwMode="auto">
          <a:xfrm>
            <a:off x="5759450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12th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63" name="Rectangle 83"/>
          <p:cNvSpPr>
            <a:spLocks noChangeArrowheads="1"/>
          </p:cNvSpPr>
          <p:nvPr/>
        </p:nvSpPr>
        <p:spPr bwMode="auto">
          <a:xfrm>
            <a:off x="6969125" y="5711825"/>
            <a:ext cx="4472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Black*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64" name="Rectangle 84"/>
          <p:cNvSpPr>
            <a:spLocks noChangeArrowheads="1"/>
          </p:cNvSpPr>
          <p:nvPr/>
        </p:nvSpPr>
        <p:spPr bwMode="auto">
          <a:xfrm>
            <a:off x="7527925" y="5711825"/>
            <a:ext cx="663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Hispanic/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65" name="Rectangle 85"/>
          <p:cNvSpPr>
            <a:spLocks noChangeArrowheads="1"/>
          </p:cNvSpPr>
          <p:nvPr/>
        </p:nvSpPr>
        <p:spPr bwMode="auto">
          <a:xfrm>
            <a:off x="7605713" y="5851525"/>
            <a:ext cx="4153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322B8D"/>
                </a:solidFill>
              </a:rPr>
              <a:t>Latino</a:t>
            </a:r>
            <a:endParaRPr lang="en-US" dirty="0">
              <a:solidFill>
                <a:srgbClr val="322B8D"/>
              </a:solidFill>
            </a:endParaRPr>
          </a:p>
        </p:txBody>
      </p:sp>
      <p:sp>
        <p:nvSpPr>
          <p:cNvPr id="20566" name="Rectangle 86"/>
          <p:cNvSpPr>
            <a:spLocks noChangeArrowheads="1"/>
          </p:cNvSpPr>
          <p:nvPr/>
        </p:nvSpPr>
        <p:spPr bwMode="auto">
          <a:xfrm>
            <a:off x="8231188" y="5711825"/>
            <a:ext cx="4776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White*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0567" name="Text Box 87"/>
          <p:cNvSpPr txBox="1">
            <a:spLocks noChangeArrowheads="1"/>
          </p:cNvSpPr>
          <p:nvPr/>
        </p:nvSpPr>
        <p:spPr bwMode="auto">
          <a:xfrm>
            <a:off x="0" y="152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22B8D"/>
                </a:solidFill>
              </a:rPr>
              <a:t>Kansas High School Survey (2007 YRBS)</a:t>
            </a:r>
            <a:endParaRPr lang="en-US" sz="2400" b="1" dirty="0">
              <a:solidFill>
                <a:srgbClr val="322B8D"/>
              </a:solidFill>
            </a:endParaRPr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457200" y="609600"/>
            <a:ext cx="812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322B8D"/>
                </a:solidFill>
              </a:rPr>
              <a:t>Percentage of students who made a plan about how they would attempt suicide during the past 12 months</a:t>
            </a: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381000" y="6286500"/>
            <a:ext cx="635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322B8D"/>
                </a:solidFill>
              </a:rPr>
              <a:t>QN25 - Weighted Data</a:t>
            </a:r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381000" y="6413500"/>
            <a:ext cx="635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322B8D"/>
                </a:solidFill>
              </a:rPr>
              <a:t>*Non-Hispanic.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95300" y="2149475"/>
            <a:ext cx="8218488" cy="3465513"/>
          </a:xfrm>
          <a:prstGeom prst="rect">
            <a:avLst/>
          </a:prstGeom>
          <a:solidFill>
            <a:srgbClr val="FBEC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36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95300" y="2149475"/>
            <a:ext cx="8218488" cy="3465513"/>
          </a:xfrm>
          <a:prstGeom prst="rect">
            <a:avLst/>
          </a:prstGeom>
          <a:noFill/>
          <a:ln w="25400">
            <a:solidFill>
              <a:srgbClr val="322B8D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00075" y="5403850"/>
            <a:ext cx="420688" cy="21113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863725" y="5416550"/>
            <a:ext cx="422275" cy="19843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497138" y="5391150"/>
            <a:ext cx="420687" cy="22383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760788" y="5440363"/>
            <a:ext cx="422275" cy="17462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392613" y="5378450"/>
            <a:ext cx="420687" cy="23653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024438" y="5387975"/>
            <a:ext cx="420687" cy="22701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656263" y="5419725"/>
            <a:ext cx="422275" cy="19526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921500" y="5468938"/>
            <a:ext cx="420688" cy="146050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7553325" y="5183188"/>
            <a:ext cx="422275" cy="431800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8185150" y="5416550"/>
            <a:ext cx="422275" cy="198438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809625" y="5356225"/>
            <a:ext cx="0" cy="476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77875" y="535622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2074863" y="5362575"/>
            <a:ext cx="0" cy="539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041525" y="5362575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2706688" y="5324475"/>
            <a:ext cx="0" cy="666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674938" y="532447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3971925" y="5343525"/>
            <a:ext cx="0" cy="9683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938588" y="5343525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4602163" y="5240338"/>
            <a:ext cx="0" cy="13811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4570413" y="524033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5235575" y="5283200"/>
            <a:ext cx="0" cy="1047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5202238" y="528320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5867400" y="5343525"/>
            <a:ext cx="0" cy="7620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5834063" y="5343525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V="1">
            <a:off x="7132638" y="5224463"/>
            <a:ext cx="0" cy="2444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7099300" y="5224463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V="1">
            <a:off x="7764463" y="4892675"/>
            <a:ext cx="0" cy="290513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7731125" y="489267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V="1">
            <a:off x="8396288" y="5362575"/>
            <a:ext cx="0" cy="539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8362950" y="5362575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809625" y="5403850"/>
            <a:ext cx="0" cy="36513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777875" y="5440363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074863" y="5416550"/>
            <a:ext cx="0" cy="396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2041525" y="5456238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2706688" y="5391150"/>
            <a:ext cx="0" cy="523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2674938" y="544353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3971925" y="5440363"/>
            <a:ext cx="0" cy="6350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3938588" y="5503863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4602163" y="5378450"/>
            <a:ext cx="0" cy="904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4570413" y="546893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5235575" y="5387975"/>
            <a:ext cx="0" cy="7143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>
            <a:off x="5202238" y="5459413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5867400" y="5419725"/>
            <a:ext cx="0" cy="523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5834063" y="5472113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>
            <a:off x="7132638" y="5468938"/>
            <a:ext cx="0" cy="9525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7099300" y="556418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>
            <a:off x="7764463" y="5183188"/>
            <a:ext cx="0" cy="185737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7731125" y="536892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8396288" y="5416550"/>
            <a:ext cx="0" cy="42863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>
            <a:off x="8362950" y="5459413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495300" y="2149475"/>
            <a:ext cx="0" cy="3465513"/>
          </a:xfrm>
          <a:prstGeom prst="line">
            <a:avLst/>
          </a:prstGeom>
          <a:noFill/>
          <a:ln w="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495300" y="5614988"/>
            <a:ext cx="8218488" cy="0"/>
          </a:xfrm>
          <a:prstGeom prst="line">
            <a:avLst/>
          </a:prstGeom>
          <a:noFill/>
          <a:ln w="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Rectangle 60"/>
          <p:cNvSpPr>
            <a:spLocks noChangeArrowheads="1"/>
          </p:cNvSpPr>
          <p:nvPr/>
        </p:nvSpPr>
        <p:spPr bwMode="auto">
          <a:xfrm>
            <a:off x="8323263" y="51720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6.3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7661275" y="4705350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13.7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7058025" y="50323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4.6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67" name="Rectangle 63"/>
          <p:cNvSpPr>
            <a:spLocks noChangeArrowheads="1"/>
          </p:cNvSpPr>
          <p:nvPr/>
        </p:nvSpPr>
        <p:spPr bwMode="auto">
          <a:xfrm>
            <a:off x="5794375" y="51466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6.2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68" name="Rectangle 64"/>
          <p:cNvSpPr>
            <a:spLocks noChangeArrowheads="1"/>
          </p:cNvSpPr>
          <p:nvPr/>
        </p:nvSpPr>
        <p:spPr bwMode="auto">
          <a:xfrm>
            <a:off x="5160963" y="5103813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7.2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69" name="Rectangle 65"/>
          <p:cNvSpPr>
            <a:spLocks noChangeArrowheads="1"/>
          </p:cNvSpPr>
          <p:nvPr/>
        </p:nvSpPr>
        <p:spPr bwMode="auto">
          <a:xfrm>
            <a:off x="4529138" y="5049838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7.5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3898900" y="51466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5.5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1" name="Rectangle 67"/>
          <p:cNvSpPr>
            <a:spLocks noChangeArrowheads="1"/>
          </p:cNvSpPr>
          <p:nvPr/>
        </p:nvSpPr>
        <p:spPr bwMode="auto">
          <a:xfrm>
            <a:off x="2633663" y="5138738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7.1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2001838" y="51720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6.3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3" name="Rectangle 69"/>
          <p:cNvSpPr>
            <a:spLocks noChangeArrowheads="1"/>
          </p:cNvSpPr>
          <p:nvPr/>
        </p:nvSpPr>
        <p:spPr bwMode="auto">
          <a:xfrm>
            <a:off x="736600" y="5159375"/>
            <a:ext cx="181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6.7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4" name="Rectangle 70"/>
          <p:cNvSpPr>
            <a:spLocks noChangeArrowheads="1"/>
          </p:cNvSpPr>
          <p:nvPr/>
        </p:nvSpPr>
        <p:spPr bwMode="auto">
          <a:xfrm>
            <a:off x="350838" y="5546725"/>
            <a:ext cx="705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292100" y="4918075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20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6" name="Rectangle 72"/>
          <p:cNvSpPr>
            <a:spLocks noChangeArrowheads="1"/>
          </p:cNvSpPr>
          <p:nvPr/>
        </p:nvSpPr>
        <p:spPr bwMode="auto">
          <a:xfrm>
            <a:off x="292100" y="4286250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40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292100" y="3657600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8" name="Rectangle 74"/>
          <p:cNvSpPr>
            <a:spLocks noChangeArrowheads="1"/>
          </p:cNvSpPr>
          <p:nvPr/>
        </p:nvSpPr>
        <p:spPr bwMode="auto">
          <a:xfrm>
            <a:off x="292100" y="3027363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80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233363" y="2397125"/>
            <a:ext cx="211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100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0" name="Rectangle 76"/>
          <p:cNvSpPr>
            <a:spLocks noChangeArrowheads="1"/>
          </p:cNvSpPr>
          <p:nvPr/>
        </p:nvSpPr>
        <p:spPr bwMode="auto">
          <a:xfrm>
            <a:off x="682625" y="5711825"/>
            <a:ext cx="3251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322B8D"/>
                </a:solidFill>
              </a:rPr>
              <a:t>Total</a:t>
            </a:r>
            <a:endParaRPr lang="en-US" sz="3200" dirty="0">
              <a:solidFill>
                <a:srgbClr val="322B8D"/>
              </a:solidFill>
            </a:endParaRPr>
          </a:p>
        </p:txBody>
      </p:sp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1955800" y="5711825"/>
            <a:ext cx="3270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Male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2522538" y="5711825"/>
            <a:ext cx="456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Female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3" name="Rectangle 79"/>
          <p:cNvSpPr>
            <a:spLocks noChangeArrowheads="1"/>
          </p:cNvSpPr>
          <p:nvPr/>
        </p:nvSpPr>
        <p:spPr bwMode="auto">
          <a:xfrm>
            <a:off x="3876675" y="5711825"/>
            <a:ext cx="245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 9th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4494213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10th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5127625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11th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5759450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12th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6969125" y="5711825"/>
            <a:ext cx="4472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322B8D"/>
                </a:solidFill>
              </a:rPr>
              <a:t>Black*</a:t>
            </a:r>
            <a:endParaRPr lang="en-US" sz="3200" dirty="0">
              <a:solidFill>
                <a:srgbClr val="322B8D"/>
              </a:solidFill>
            </a:endParaRP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7527925" y="5711825"/>
            <a:ext cx="663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Hispanic/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7605713" y="5851525"/>
            <a:ext cx="4153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Latino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90" name="Rectangle 86"/>
          <p:cNvSpPr>
            <a:spLocks noChangeArrowheads="1"/>
          </p:cNvSpPr>
          <p:nvPr/>
        </p:nvSpPr>
        <p:spPr bwMode="auto">
          <a:xfrm>
            <a:off x="8231188" y="5711825"/>
            <a:ext cx="4776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White*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21591" name="Text Box 87"/>
          <p:cNvSpPr txBox="1">
            <a:spLocks noChangeArrowheads="1"/>
          </p:cNvSpPr>
          <p:nvPr/>
        </p:nvSpPr>
        <p:spPr bwMode="auto">
          <a:xfrm>
            <a:off x="0" y="152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22B8D"/>
                </a:solidFill>
              </a:rPr>
              <a:t>Kansas High School Survey (2007 YRBS)</a:t>
            </a:r>
            <a:endParaRPr lang="en-US" sz="2400" b="1" dirty="0">
              <a:solidFill>
                <a:srgbClr val="322B8D"/>
              </a:solidFill>
            </a:endParaRPr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533400" y="609600"/>
            <a:ext cx="812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322B8D"/>
                </a:solidFill>
              </a:rPr>
              <a:t>Percentage of students who actually attempted suicide one or more times during the past 12 months</a:t>
            </a: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381000" y="6286500"/>
            <a:ext cx="635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322B8D"/>
                </a:solidFill>
              </a:rPr>
              <a:t>QN26 - Weighted Data</a:t>
            </a: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381000" y="6413500"/>
            <a:ext cx="635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322B8D"/>
                </a:solidFill>
              </a:rPr>
              <a:t>*Non-Hispanic.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Clarifications and Follow-up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sz="3000" dirty="0" smtClean="0"/>
              <a:t>Fetal Alcohol Syndrome</a:t>
            </a:r>
          </a:p>
          <a:p>
            <a:pPr>
              <a:spcBef>
                <a:spcPts val="100"/>
              </a:spcBef>
            </a:pPr>
            <a:r>
              <a:rPr lang="en-US" sz="3000" dirty="0" smtClean="0"/>
              <a:t>Medical Home (Additional Data, pg 1-2)</a:t>
            </a:r>
          </a:p>
          <a:p>
            <a:pPr>
              <a:spcBef>
                <a:spcPts val="100"/>
              </a:spcBef>
            </a:pPr>
            <a:r>
              <a:rPr lang="en-US" sz="3000" dirty="0" smtClean="0"/>
              <a:t>Children with no preventive medical care within a year:  10% (2007 NSCH)</a:t>
            </a:r>
          </a:p>
          <a:p>
            <a:pPr>
              <a:spcBef>
                <a:spcPts val="100"/>
              </a:spcBef>
            </a:pPr>
            <a:r>
              <a:rPr lang="en-US" sz="3000" dirty="0" smtClean="0"/>
              <a:t>Children with no dental care within a year: 21% (2007 NSCH)</a:t>
            </a:r>
          </a:p>
          <a:p>
            <a:pPr>
              <a:spcBef>
                <a:spcPts val="100"/>
              </a:spcBef>
            </a:pPr>
            <a:r>
              <a:rPr lang="en-US" sz="3000" dirty="0" smtClean="0"/>
              <a:t>4 counties with no Medicaid medical provider (2008)</a:t>
            </a:r>
          </a:p>
          <a:p>
            <a:pPr>
              <a:spcBef>
                <a:spcPts val="100"/>
              </a:spcBef>
            </a:pPr>
            <a:r>
              <a:rPr lang="en-US" sz="3000" dirty="0" smtClean="0"/>
              <a:t>23 counties with no Medicaid dental provider (2008)</a:t>
            </a:r>
          </a:p>
          <a:p>
            <a:pPr>
              <a:spcBef>
                <a:spcPts val="100"/>
              </a:spcBef>
            </a:pPr>
            <a:r>
              <a:rPr lang="en-US" sz="3000" dirty="0" smtClean="0"/>
              <a:t>Additional Hispanic demographics (Add. Data 1, page 1)</a:t>
            </a:r>
          </a:p>
          <a:p>
            <a:pPr>
              <a:spcBef>
                <a:spcPts val="100"/>
              </a:spcBef>
            </a:pPr>
            <a:r>
              <a:rPr lang="en-US" sz="3000" dirty="0" smtClean="0"/>
              <a:t>School readiness:  See report online</a:t>
            </a:r>
          </a:p>
          <a:p>
            <a:pPr>
              <a:spcBef>
                <a:spcPts val="100"/>
              </a:spcBef>
            </a:pPr>
            <a:endParaRPr lang="en-US" sz="3000" dirty="0" smtClean="0"/>
          </a:p>
          <a:p>
            <a:pPr lvl="1">
              <a:spcBef>
                <a:spcPts val="100"/>
              </a:spcBef>
            </a:pP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and Adolescents Data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Meeting 1, significant follow-up research and data gathering by KDHE MCH Epidemiologists, Garry Kelley and Jamie Kim</a:t>
            </a:r>
          </a:p>
          <a:p>
            <a:r>
              <a:rPr lang="en-US" dirty="0" smtClean="0"/>
              <a:t>Indicator prioritization was also submitted by several of </a:t>
            </a:r>
            <a:r>
              <a:rPr lang="en-US" dirty="0" smtClean="0"/>
              <a:t>you</a:t>
            </a:r>
          </a:p>
          <a:p>
            <a:r>
              <a:rPr lang="en-US" dirty="0" smtClean="0"/>
              <a:t>Walking through these results and resources together</a:t>
            </a:r>
          </a:p>
          <a:p>
            <a:r>
              <a:rPr lang="en-US" dirty="0" smtClean="0"/>
              <a:t>Presentation is only to keep us organized; we will focus on the handouts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 Prioritization Worksheet Results</a:t>
            </a:r>
            <a:br>
              <a:rPr lang="en-US" dirty="0" smtClean="0"/>
            </a:br>
            <a:r>
              <a:rPr lang="en-US" dirty="0" smtClean="0"/>
              <a:t>(Rank Order of Indicators)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82000" cy="48006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Nutrition and Physical Activity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Injury Deaths, Non-Fatal Injury Rates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Immunizations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Child Death Rates (tie)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Medical Home, Provider Access (tie)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Risky Behaviors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Adolescent Sexual Health and Risky Behaviors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Behavioral/Mental Health Services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Child Abuse &amp; Neglect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Insurance Coverage/Insurance Type of Children in Poverty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Dental Health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Children in Poverty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Health Status: 11 days or more of school missed – illness or injury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School Readiness Indicator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Crime Rates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 Prioritization Worksheet Results</a:t>
            </a:r>
            <a:br>
              <a:rPr lang="en-US" dirty="0" smtClean="0"/>
            </a:br>
            <a:r>
              <a:rPr lang="en-US" dirty="0" smtClean="0"/>
              <a:t>Common Groupings of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82000" cy="49530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</a:pPr>
            <a:r>
              <a:rPr lang="en-US" sz="2400" dirty="0" smtClean="0"/>
              <a:t>Group A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Child Death Rates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Injury Deaths, Non-Fatal Injury Rates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Child Abuse and Neglect</a:t>
            </a:r>
          </a:p>
          <a:p>
            <a:pPr marL="787400" lvl="1" indent="-276225">
              <a:spcBef>
                <a:spcPts val="0"/>
              </a:spcBef>
              <a:buNone/>
            </a:pPr>
            <a:endParaRPr lang="en-US" sz="1800" dirty="0" smtClean="0"/>
          </a:p>
          <a:p>
            <a:pPr marL="514350" indent="-514350">
              <a:spcBef>
                <a:spcPts val="0"/>
              </a:spcBef>
            </a:pPr>
            <a:r>
              <a:rPr lang="en-US" sz="2400" dirty="0" smtClean="0"/>
              <a:t>Group B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Medical Home, Provider Access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Insurance Coverage, Insurance Type of Children Living in Poverty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Children in Poverty</a:t>
            </a:r>
          </a:p>
          <a:p>
            <a:pPr marL="787400" lvl="1" indent="-276225">
              <a:spcBef>
                <a:spcPts val="0"/>
              </a:spcBef>
              <a:buNone/>
            </a:pPr>
            <a:endParaRPr lang="en-US" sz="1800" dirty="0" smtClean="0"/>
          </a:p>
          <a:p>
            <a:pPr marL="514350" indent="-514350">
              <a:spcBef>
                <a:spcPts val="0"/>
              </a:spcBef>
            </a:pPr>
            <a:r>
              <a:rPr lang="en-US" sz="2400" dirty="0" smtClean="0"/>
              <a:t>Group C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Adolescents Sexual Health and Risky Behaviors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Risky Behaviors</a:t>
            </a:r>
          </a:p>
          <a:p>
            <a:pPr marL="787400" lvl="1" indent="-276225">
              <a:spcBef>
                <a:spcPts val="0"/>
              </a:spcBef>
            </a:pPr>
            <a:r>
              <a:rPr lang="en-US" sz="2400" dirty="0" smtClean="0"/>
              <a:t>Crime Rates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Clarifications and Follow-up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dirty="0" smtClean="0"/>
              <a:t>Reliability of national surveys for Kansas/ National Child Health Survey</a:t>
            </a:r>
          </a:p>
          <a:p>
            <a:pPr lvl="1">
              <a:spcBef>
                <a:spcPts val="100"/>
              </a:spcBef>
            </a:pPr>
            <a:r>
              <a:rPr lang="en-US" dirty="0" smtClean="0"/>
              <a:t>See handout packet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Juvenile Crime rates  (Add. Data 1, pg 3 and 4)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Additional death breakouts (Add. Data 2, pg 2 and 3)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Additional nonfatal injury rates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Children 0-4 years vs. 5-15 years poverty rates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Preventive medical visit (CA174)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STDs and teen pregnancy rates by race/ethnicity  (Add. Data 2,pg 4)</a:t>
            </a:r>
          </a:p>
          <a:p>
            <a:pPr lvl="1">
              <a:spcBef>
                <a:spcPts val="1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Clarifications and Follow-up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dirty="0" smtClean="0"/>
              <a:t>Kansas </a:t>
            </a:r>
            <a:r>
              <a:rPr lang="en-US" dirty="0" smtClean="0"/>
              <a:t>child sexual </a:t>
            </a:r>
            <a:r>
              <a:rPr lang="en-US" dirty="0" smtClean="0"/>
              <a:t>abuse (</a:t>
            </a:r>
            <a:r>
              <a:rPr lang="en-US" sz="2800" dirty="0" smtClean="0"/>
              <a:t>See </a:t>
            </a:r>
            <a:r>
              <a:rPr lang="en-US" sz="2800" dirty="0" smtClean="0"/>
              <a:t>Add. Data, pg 2, CA </a:t>
            </a:r>
            <a:r>
              <a:rPr lang="en-US" sz="2800" dirty="0" smtClean="0"/>
              <a:t>78)</a:t>
            </a:r>
          </a:p>
          <a:p>
            <a:pPr>
              <a:spcBef>
                <a:spcPts val="100"/>
              </a:spcBef>
            </a:pPr>
            <a:r>
              <a:rPr lang="en-US" sz="2800" dirty="0" smtClean="0"/>
              <a:t>Child abuse and neglect – definitional change</a:t>
            </a:r>
          </a:p>
          <a:p>
            <a:pPr>
              <a:spcBef>
                <a:spcPts val="100"/>
              </a:spcBef>
            </a:pPr>
            <a:r>
              <a:rPr lang="en-US" sz="2800" dirty="0" smtClean="0"/>
              <a:t>KAR </a:t>
            </a:r>
            <a:r>
              <a:rPr lang="en-US" sz="2800" dirty="0" smtClean="0"/>
              <a:t>amendments effective July 2004 increased the standard of evidence for a case finding to "clear &amp; convincing"'; definitions of physical abuse and mental abuse removed "likelihood of harm" narrowing the definition of physical and mental abuse; and a substantiated finding is now entered on the Kansas Child Abuse &amp; Neglect Central Registry.  Any one of these items could have reduced the number of substantiated victims.</a:t>
            </a:r>
            <a:endParaRPr lang="en-US" sz="2800" dirty="0" smtClean="0"/>
          </a:p>
          <a:p>
            <a:pPr>
              <a:spcBef>
                <a:spcPts val="100"/>
              </a:spcBef>
            </a:pPr>
            <a:endParaRPr lang="en-US" sz="2800" dirty="0" smtClean="0"/>
          </a:p>
          <a:p>
            <a:pPr lvl="1">
              <a:spcBef>
                <a:spcPts val="100"/>
              </a:spcBef>
            </a:pPr>
            <a:endParaRPr lang="en-US" sz="2800" dirty="0" smtClean="0"/>
          </a:p>
          <a:p>
            <a:pPr lvl="1">
              <a:spcBef>
                <a:spcPts val="100"/>
              </a:spcBef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Child Abuse and Neglect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2100" dirty="0" smtClean="0"/>
          </a:p>
          <a:p>
            <a:pPr lvl="1">
              <a:buNone/>
            </a:pPr>
            <a:endParaRPr lang="en-US" sz="2100" dirty="0" smtClean="0"/>
          </a:p>
          <a:p>
            <a:pPr lvl="1">
              <a:buNone/>
            </a:pPr>
            <a:endParaRPr lang="en-US" sz="2100" dirty="0" smtClean="0"/>
          </a:p>
          <a:p>
            <a:pPr lvl="1">
              <a:buNone/>
            </a:pPr>
            <a:endParaRPr lang="en-US" sz="2100" dirty="0" smtClean="0"/>
          </a:p>
          <a:p>
            <a:pPr lvl="1">
              <a:buNone/>
            </a:pPr>
            <a:endParaRPr lang="en-US" sz="2100" dirty="0" smtClean="0"/>
          </a:p>
          <a:p>
            <a:pPr lvl="1">
              <a:buNone/>
            </a:pPr>
            <a:r>
              <a:rPr lang="en-US" sz="2100" dirty="0" smtClean="0"/>
              <a:t>* See note on definitional change, previous slide</a:t>
            </a:r>
            <a:endParaRPr lang="en-US" sz="2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447800"/>
          <a:ext cx="8458200" cy="4496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960"/>
                <a:gridCol w="1545248"/>
                <a:gridCol w="1951892"/>
                <a:gridCol w="2537460"/>
                <a:gridCol w="1691640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Reports Rec’d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Assigned for Maltreatment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Reports Assigned</a:t>
                      </a:r>
                      <a:r>
                        <a:rPr lang="en-US" baseline="0" dirty="0" smtClean="0"/>
                        <a:t> for CINC/NAN Reasons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Substantiated</a:t>
                      </a:r>
                      <a:r>
                        <a:rPr lang="en-US" baseline="0" dirty="0" smtClean="0"/>
                        <a:t> Victims</a:t>
                      </a:r>
                      <a:endParaRPr lang="en-US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40,843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19,070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7,417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8,389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42,818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18,123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7,767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7,741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40,966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16,869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7,579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7,085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43,102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16,728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7,872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6,354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46,250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15,701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8,832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2,749*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50,402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16,361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8,810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2,974*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53,048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18,316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9,021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2,189*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53,888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18,129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9,294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2,020*</a:t>
                      </a:r>
                      <a:endParaRPr lang="en-US" sz="2000" dirty="0"/>
                    </a:p>
                  </a:txBody>
                  <a:tcPr/>
                </a:tc>
              </a:tr>
              <a:tr h="419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56,207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18,332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9,008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1,373*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Clarifications and Follow-up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en-US" dirty="0" smtClean="0"/>
              <a:t>County-level data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CA177 – Child mental health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See suicide data on following slides</a:t>
            </a:r>
          </a:p>
          <a:p>
            <a:pPr>
              <a:spcBef>
                <a:spcPts val="100"/>
              </a:spcBef>
            </a:pPr>
            <a:r>
              <a:rPr lang="en-US" dirty="0" smtClean="0"/>
              <a:t>Early childhood mental health</a:t>
            </a:r>
          </a:p>
          <a:p>
            <a:pPr lvl="1">
              <a:spcBef>
                <a:spcPts val="100"/>
              </a:spcBef>
            </a:pPr>
            <a:r>
              <a:rPr lang="en-US" dirty="0" smtClean="0"/>
              <a:t>Kansas Association of Infant and Early Childhood Mental Health: </a:t>
            </a:r>
            <a:r>
              <a:rPr lang="en-US" dirty="0" smtClean="0">
                <a:hlinkClick r:id="rId3"/>
              </a:rPr>
              <a:t>www.kaimh.org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95300" y="2149475"/>
            <a:ext cx="8218488" cy="3465513"/>
          </a:xfrm>
          <a:prstGeom prst="rect">
            <a:avLst/>
          </a:prstGeom>
          <a:solidFill>
            <a:srgbClr val="FBEC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95300" y="2149475"/>
            <a:ext cx="8218488" cy="3465513"/>
          </a:xfrm>
          <a:prstGeom prst="rect">
            <a:avLst/>
          </a:prstGeom>
          <a:noFill/>
          <a:ln w="25400">
            <a:solidFill>
              <a:srgbClr val="322B8D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00075" y="5176838"/>
            <a:ext cx="420688" cy="438150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863725" y="5260975"/>
            <a:ext cx="422275" cy="35401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497138" y="5084763"/>
            <a:ext cx="420687" cy="53022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760788" y="5205413"/>
            <a:ext cx="422275" cy="40957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392613" y="5135563"/>
            <a:ext cx="420687" cy="47942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024438" y="5192713"/>
            <a:ext cx="420687" cy="42227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656263" y="5170488"/>
            <a:ext cx="422275" cy="444500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921500" y="5267325"/>
            <a:ext cx="420688" cy="347663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553325" y="5122863"/>
            <a:ext cx="422275" cy="49212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8185150" y="5199063"/>
            <a:ext cx="422275" cy="415925"/>
          </a:xfrm>
          <a:prstGeom prst="rect">
            <a:avLst/>
          </a:prstGeom>
          <a:solidFill>
            <a:srgbClr val="7972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809625" y="5103813"/>
            <a:ext cx="0" cy="730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777875" y="5103813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2074863" y="5173663"/>
            <a:ext cx="0" cy="8731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041525" y="5173663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2706688" y="4981575"/>
            <a:ext cx="0" cy="1031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2674938" y="498157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3971925" y="5072063"/>
            <a:ext cx="0" cy="13335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938588" y="5072063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V="1">
            <a:off x="4602163" y="4953000"/>
            <a:ext cx="0" cy="182563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4570413" y="495300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5235575" y="5048250"/>
            <a:ext cx="0" cy="144463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5202238" y="504825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V="1">
            <a:off x="5867400" y="5048250"/>
            <a:ext cx="0" cy="12223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5834063" y="5048250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V="1">
            <a:off x="7132638" y="5035550"/>
            <a:ext cx="0" cy="2317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7099300" y="503555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7764463" y="4918075"/>
            <a:ext cx="0" cy="204788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7731125" y="491807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V="1">
            <a:off x="8396288" y="5100638"/>
            <a:ext cx="0" cy="984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8362950" y="5100638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809625" y="5176838"/>
            <a:ext cx="0" cy="6350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777875" y="524033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2074863" y="5260975"/>
            <a:ext cx="0" cy="730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2041525" y="5334000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2706688" y="5084763"/>
            <a:ext cx="0" cy="9207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2674938" y="5176838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971925" y="5205413"/>
            <a:ext cx="0" cy="103187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3938588" y="5308600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4602163" y="5135563"/>
            <a:ext cx="0" cy="13811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4570413" y="527367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5235575" y="5192713"/>
            <a:ext cx="0" cy="112712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5202238" y="5305425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5867400" y="5170488"/>
            <a:ext cx="0" cy="96837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5834063" y="5267325"/>
            <a:ext cx="68262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7132638" y="5267325"/>
            <a:ext cx="0" cy="149225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7099300" y="541655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7764463" y="5122863"/>
            <a:ext cx="0" cy="153987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7731125" y="5276850"/>
            <a:ext cx="66675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>
            <a:off x="8396288" y="5199063"/>
            <a:ext cx="0" cy="77787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8362950" y="5276850"/>
            <a:ext cx="68263" cy="0"/>
          </a:xfrm>
          <a:prstGeom prst="line">
            <a:avLst/>
          </a:prstGeom>
          <a:noFill/>
          <a:ln w="2540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495300" y="2149475"/>
            <a:ext cx="0" cy="3465513"/>
          </a:xfrm>
          <a:prstGeom prst="line">
            <a:avLst/>
          </a:prstGeom>
          <a:noFill/>
          <a:ln w="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495300" y="5614988"/>
            <a:ext cx="8218488" cy="0"/>
          </a:xfrm>
          <a:prstGeom prst="line">
            <a:avLst/>
          </a:prstGeom>
          <a:noFill/>
          <a:ln w="0">
            <a:solidFill>
              <a:srgbClr val="322B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8293100" y="4903788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13.2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7661275" y="4716463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15.6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7029450" y="4841875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11.0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5764213" y="4852988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14.1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5132388" y="4852988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13.4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4498975" y="4764088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15.2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3868738" y="4875213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13.0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2603500" y="4789488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16.8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1971675" y="4987925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11.2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5" name="Rectangle 69"/>
          <p:cNvSpPr>
            <a:spLocks noChangeArrowheads="1"/>
          </p:cNvSpPr>
          <p:nvPr/>
        </p:nvSpPr>
        <p:spPr bwMode="auto">
          <a:xfrm>
            <a:off x="708025" y="4913313"/>
            <a:ext cx="2516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322B8D"/>
                </a:solidFill>
              </a:rPr>
              <a:t>13.9</a:t>
            </a:r>
            <a:endParaRPr lang="en-US" sz="3200" dirty="0">
              <a:solidFill>
                <a:srgbClr val="322B8D"/>
              </a:solidFill>
            </a:endParaRPr>
          </a:p>
        </p:txBody>
      </p:sp>
      <p:sp>
        <p:nvSpPr>
          <p:cNvPr id="19526" name="Rectangle 70"/>
          <p:cNvSpPr>
            <a:spLocks noChangeArrowheads="1"/>
          </p:cNvSpPr>
          <p:nvPr/>
        </p:nvSpPr>
        <p:spPr bwMode="auto">
          <a:xfrm>
            <a:off x="350838" y="5546725"/>
            <a:ext cx="705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7" name="Rectangle 71"/>
          <p:cNvSpPr>
            <a:spLocks noChangeArrowheads="1"/>
          </p:cNvSpPr>
          <p:nvPr/>
        </p:nvSpPr>
        <p:spPr bwMode="auto">
          <a:xfrm>
            <a:off x="292100" y="4918075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20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8" name="Rectangle 72"/>
          <p:cNvSpPr>
            <a:spLocks noChangeArrowheads="1"/>
          </p:cNvSpPr>
          <p:nvPr/>
        </p:nvSpPr>
        <p:spPr bwMode="auto">
          <a:xfrm>
            <a:off x="292100" y="4286250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40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29" name="Rectangle 73"/>
          <p:cNvSpPr>
            <a:spLocks noChangeArrowheads="1"/>
          </p:cNvSpPr>
          <p:nvPr/>
        </p:nvSpPr>
        <p:spPr bwMode="auto">
          <a:xfrm>
            <a:off x="292100" y="3657600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60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0" name="Rectangle 74"/>
          <p:cNvSpPr>
            <a:spLocks noChangeArrowheads="1"/>
          </p:cNvSpPr>
          <p:nvPr/>
        </p:nvSpPr>
        <p:spPr bwMode="auto">
          <a:xfrm>
            <a:off x="292100" y="3027363"/>
            <a:ext cx="1410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80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233363" y="2397125"/>
            <a:ext cx="211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100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682625" y="5711825"/>
            <a:ext cx="3251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Total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3" name="Rectangle 77"/>
          <p:cNvSpPr>
            <a:spLocks noChangeArrowheads="1"/>
          </p:cNvSpPr>
          <p:nvPr/>
        </p:nvSpPr>
        <p:spPr bwMode="auto">
          <a:xfrm>
            <a:off x="1955800" y="5711825"/>
            <a:ext cx="3270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Male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4" name="Rectangle 78"/>
          <p:cNvSpPr>
            <a:spLocks noChangeArrowheads="1"/>
          </p:cNvSpPr>
          <p:nvPr/>
        </p:nvSpPr>
        <p:spPr bwMode="auto">
          <a:xfrm>
            <a:off x="2522538" y="5711825"/>
            <a:ext cx="456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Female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5" name="Rectangle 79"/>
          <p:cNvSpPr>
            <a:spLocks noChangeArrowheads="1"/>
          </p:cNvSpPr>
          <p:nvPr/>
        </p:nvSpPr>
        <p:spPr bwMode="auto">
          <a:xfrm>
            <a:off x="3876675" y="5711825"/>
            <a:ext cx="245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 9th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6" name="Rectangle 80"/>
          <p:cNvSpPr>
            <a:spLocks noChangeArrowheads="1"/>
          </p:cNvSpPr>
          <p:nvPr/>
        </p:nvSpPr>
        <p:spPr bwMode="auto">
          <a:xfrm>
            <a:off x="4494213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10th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7" name="Rectangle 81"/>
          <p:cNvSpPr>
            <a:spLocks noChangeArrowheads="1"/>
          </p:cNvSpPr>
          <p:nvPr/>
        </p:nvSpPr>
        <p:spPr bwMode="auto">
          <a:xfrm>
            <a:off x="5127625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11th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5759450" y="5711825"/>
            <a:ext cx="280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12th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39" name="Rectangle 83"/>
          <p:cNvSpPr>
            <a:spLocks noChangeArrowheads="1"/>
          </p:cNvSpPr>
          <p:nvPr/>
        </p:nvSpPr>
        <p:spPr bwMode="auto">
          <a:xfrm>
            <a:off x="6969125" y="5711825"/>
            <a:ext cx="4472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Black*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40" name="Rectangle 84"/>
          <p:cNvSpPr>
            <a:spLocks noChangeArrowheads="1"/>
          </p:cNvSpPr>
          <p:nvPr/>
        </p:nvSpPr>
        <p:spPr bwMode="auto">
          <a:xfrm>
            <a:off x="7527925" y="5711825"/>
            <a:ext cx="663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Hispanic/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41" name="Rectangle 85"/>
          <p:cNvSpPr>
            <a:spLocks noChangeArrowheads="1"/>
          </p:cNvSpPr>
          <p:nvPr/>
        </p:nvSpPr>
        <p:spPr bwMode="auto">
          <a:xfrm>
            <a:off x="7605713" y="5851525"/>
            <a:ext cx="4153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Latino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42" name="Rectangle 86"/>
          <p:cNvSpPr>
            <a:spLocks noChangeArrowheads="1"/>
          </p:cNvSpPr>
          <p:nvPr/>
        </p:nvSpPr>
        <p:spPr bwMode="auto">
          <a:xfrm>
            <a:off x="8231188" y="5711825"/>
            <a:ext cx="4776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322B8D"/>
                </a:solidFill>
              </a:rPr>
              <a:t>White*</a:t>
            </a:r>
            <a:endParaRPr lang="en-US" sz="3200">
              <a:solidFill>
                <a:srgbClr val="322B8D"/>
              </a:solidFill>
            </a:endParaRP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0" y="152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322B8D"/>
                </a:solidFill>
              </a:rPr>
              <a:t>Kansas High School </a:t>
            </a:r>
            <a:r>
              <a:rPr lang="en-US" sz="2400" b="1" dirty="0" smtClean="0">
                <a:solidFill>
                  <a:srgbClr val="322B8D"/>
                </a:solidFill>
              </a:rPr>
              <a:t>Survey (2007 YRBS)</a:t>
            </a:r>
            <a:endParaRPr lang="en-US" sz="2400" b="1" dirty="0">
              <a:solidFill>
                <a:srgbClr val="322B8D"/>
              </a:solidFill>
            </a:endParaRPr>
          </a:p>
        </p:txBody>
      </p:sp>
      <p:sp>
        <p:nvSpPr>
          <p:cNvPr id="19544" name="Text Box 88"/>
          <p:cNvSpPr txBox="1">
            <a:spLocks noChangeArrowheads="1"/>
          </p:cNvSpPr>
          <p:nvPr/>
        </p:nvSpPr>
        <p:spPr bwMode="auto">
          <a:xfrm>
            <a:off x="533400" y="609600"/>
            <a:ext cx="812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322B8D"/>
                </a:solidFill>
              </a:rPr>
              <a:t>Percentage of students who seriously considered attempting suicide during the past 12 months</a:t>
            </a:r>
          </a:p>
        </p:txBody>
      </p:sp>
      <p:sp>
        <p:nvSpPr>
          <p:cNvPr id="19545" name="Text Box 89"/>
          <p:cNvSpPr txBox="1">
            <a:spLocks noChangeArrowheads="1"/>
          </p:cNvSpPr>
          <p:nvPr/>
        </p:nvSpPr>
        <p:spPr bwMode="auto">
          <a:xfrm>
            <a:off x="381000" y="6286500"/>
            <a:ext cx="635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322B8D"/>
                </a:solidFill>
              </a:rPr>
              <a:t>QN24 - Weighted Data</a:t>
            </a:r>
          </a:p>
        </p:txBody>
      </p:sp>
      <p:sp>
        <p:nvSpPr>
          <p:cNvPr id="19546" name="Text Box 90"/>
          <p:cNvSpPr txBox="1">
            <a:spLocks noChangeArrowheads="1"/>
          </p:cNvSpPr>
          <p:nvPr/>
        </p:nvSpPr>
        <p:spPr bwMode="auto">
          <a:xfrm>
            <a:off x="381000" y="6413500"/>
            <a:ext cx="635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>
                <a:solidFill>
                  <a:srgbClr val="322B8D"/>
                </a:solidFill>
              </a:rPr>
              <a:t>*Non-Hispanic.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552</TotalTime>
  <Words>745</Words>
  <Application>Microsoft Office PowerPoint</Application>
  <PresentationFormat>On-screen Show (4:3)</PresentationFormat>
  <Paragraphs>236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Children and Adolescents Meeting 2 Data Review</vt:lpstr>
      <vt:lpstr>Children and Adolescents Data Session</vt:lpstr>
      <vt:lpstr>Indicator Prioritization Worksheet Results (Rank Order of Indicators)</vt:lpstr>
      <vt:lpstr>Indicator Prioritization Worksheet Results Common Groupings of Indicators</vt:lpstr>
      <vt:lpstr>Clarifications and Follow-up Research</vt:lpstr>
      <vt:lpstr>Clarifications and Follow-up Research</vt:lpstr>
      <vt:lpstr>Child Abuse and Neglect Data</vt:lpstr>
      <vt:lpstr>Clarifications and Follow-up Research</vt:lpstr>
      <vt:lpstr>Slide 9</vt:lpstr>
      <vt:lpstr>Slide 10</vt:lpstr>
      <vt:lpstr>Slide 11</vt:lpstr>
      <vt:lpstr>Clarifications and Follow-up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and Adolescents Meeting 2 Data Review</dc:title>
  <dc:creator>Connie Satzler</dc:creator>
  <cp:lastModifiedBy>Connie Satzler</cp:lastModifiedBy>
  <cp:revision>54</cp:revision>
  <dcterms:created xsi:type="dcterms:W3CDTF">2010-01-29T02:18:36Z</dcterms:created>
  <dcterms:modified xsi:type="dcterms:W3CDTF">2010-01-29T11:31:11Z</dcterms:modified>
</cp:coreProperties>
</file>